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5" r:id="rId4"/>
  </p:sldMasterIdLst>
  <p:notesMasterIdLst>
    <p:notesMasterId r:id="rId14"/>
  </p:notesMasterIdLst>
  <p:handoutMasterIdLst>
    <p:handoutMasterId r:id="rId15"/>
  </p:handoutMasterIdLst>
  <p:sldIdLst>
    <p:sldId id="424" r:id="rId5"/>
    <p:sldId id="425" r:id="rId6"/>
    <p:sldId id="426" r:id="rId7"/>
    <p:sldId id="427" r:id="rId8"/>
    <p:sldId id="428" r:id="rId9"/>
    <p:sldId id="429" r:id="rId10"/>
    <p:sldId id="430" r:id="rId11"/>
    <p:sldId id="431" r:id="rId12"/>
    <p:sldId id="432" r:id="rId1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B0F13"/>
    <a:srgbClr val="4C4F47"/>
    <a:srgbClr val="001D3D"/>
    <a:srgbClr val="3638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6133" autoAdjust="0"/>
    <p:restoredTop sz="50000" autoAdjust="0"/>
  </p:normalViewPr>
  <p:slideViewPr>
    <p:cSldViewPr>
      <p:cViewPr>
        <p:scale>
          <a:sx n="75" d="100"/>
          <a:sy n="75" d="100"/>
        </p:scale>
        <p:origin x="464" y="40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3" d="100"/>
        <a:sy n="123" d="100"/>
      </p:scale>
      <p:origin x="0" y="13552"/>
    </p:cViewPr>
  </p:sorterViewPr>
  <p:notesViewPr>
    <p:cSldViewPr>
      <p:cViewPr varScale="1">
        <p:scale>
          <a:sx n="62" d="100"/>
          <a:sy n="62" d="100"/>
        </p:scale>
        <p:origin x="-2336" y="-96"/>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2C1D4C-90CB-EB49-AD4B-64D7D863EEAA}"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E659AAFA-51FE-D84F-B1E7-53742A5520D5}">
      <dgm:prSet phldrT="[Text]"/>
      <dgm:spPr>
        <a:solidFill>
          <a:schemeClr val="tx2">
            <a:lumMod val="40000"/>
            <a:lumOff val="60000"/>
          </a:schemeClr>
        </a:solidFill>
      </dgm:spPr>
      <dgm:t>
        <a:bodyPr/>
        <a:lstStyle/>
        <a:p>
          <a:r>
            <a:rPr lang="en-US" dirty="0" smtClean="0"/>
            <a:t>Board of Directors</a:t>
          </a:r>
          <a:endParaRPr lang="en-US" dirty="0"/>
        </a:p>
      </dgm:t>
    </dgm:pt>
    <dgm:pt modelId="{372B1033-26D2-2E44-AC29-0EBA5CC2E559}" type="parTrans" cxnId="{23B9E607-F379-E142-B997-9CB49CE6D9D1}">
      <dgm:prSet/>
      <dgm:spPr/>
      <dgm:t>
        <a:bodyPr/>
        <a:lstStyle/>
        <a:p>
          <a:endParaRPr lang="en-US"/>
        </a:p>
      </dgm:t>
    </dgm:pt>
    <dgm:pt modelId="{1A63436C-7283-2248-ACE1-6CB8FCDA67C1}" type="sibTrans" cxnId="{23B9E607-F379-E142-B997-9CB49CE6D9D1}">
      <dgm:prSet/>
      <dgm:spPr/>
      <dgm:t>
        <a:bodyPr/>
        <a:lstStyle/>
        <a:p>
          <a:endParaRPr lang="en-US"/>
        </a:p>
      </dgm:t>
    </dgm:pt>
    <dgm:pt modelId="{98584B8B-759A-5944-999B-1F1F0C756B55}">
      <dgm:prSet/>
      <dgm:spPr/>
      <dgm:t>
        <a:bodyPr/>
        <a:lstStyle/>
        <a:p>
          <a:r>
            <a:rPr lang="en-US" dirty="0" smtClean="0"/>
            <a:t>ED and Staff</a:t>
          </a:r>
          <a:endParaRPr lang="en-US" dirty="0"/>
        </a:p>
      </dgm:t>
    </dgm:pt>
    <dgm:pt modelId="{337815E6-4672-5948-9EB2-2501FC7BB23B}" type="parTrans" cxnId="{4CACFD9D-36B7-A44D-B092-B72367249DDD}">
      <dgm:prSet/>
      <dgm:spPr/>
      <dgm:t>
        <a:bodyPr/>
        <a:lstStyle/>
        <a:p>
          <a:endParaRPr lang="en-US"/>
        </a:p>
      </dgm:t>
    </dgm:pt>
    <dgm:pt modelId="{DFDDA4E0-F405-E947-BB43-A66FB7E8D51F}" type="sibTrans" cxnId="{4CACFD9D-36B7-A44D-B092-B72367249DDD}">
      <dgm:prSet/>
      <dgm:spPr/>
      <dgm:t>
        <a:bodyPr/>
        <a:lstStyle/>
        <a:p>
          <a:endParaRPr lang="en-US"/>
        </a:p>
      </dgm:t>
    </dgm:pt>
    <dgm:pt modelId="{8A5406A9-4F2E-8849-A699-5AB3B6FFA6F0}" type="pres">
      <dgm:prSet presAssocID="{3E2C1D4C-90CB-EB49-AD4B-64D7D863EEAA}" presName="hierChild1" presStyleCnt="0">
        <dgm:presLayoutVars>
          <dgm:chPref val="1"/>
          <dgm:dir/>
          <dgm:animOne val="branch"/>
          <dgm:animLvl val="lvl"/>
          <dgm:resizeHandles/>
        </dgm:presLayoutVars>
      </dgm:prSet>
      <dgm:spPr/>
      <dgm:t>
        <a:bodyPr/>
        <a:lstStyle/>
        <a:p>
          <a:endParaRPr lang="en-US"/>
        </a:p>
      </dgm:t>
    </dgm:pt>
    <dgm:pt modelId="{7344A959-D38E-6041-A582-86F900B05712}" type="pres">
      <dgm:prSet presAssocID="{E659AAFA-51FE-D84F-B1E7-53742A5520D5}" presName="hierRoot1" presStyleCnt="0"/>
      <dgm:spPr/>
    </dgm:pt>
    <dgm:pt modelId="{260B0CB6-B8B8-C04A-967C-2BFF4026A264}" type="pres">
      <dgm:prSet presAssocID="{E659AAFA-51FE-D84F-B1E7-53742A5520D5}" presName="composite" presStyleCnt="0"/>
      <dgm:spPr/>
    </dgm:pt>
    <dgm:pt modelId="{A93A5675-66B8-E74C-A5FD-3D242940B105}" type="pres">
      <dgm:prSet presAssocID="{E659AAFA-51FE-D84F-B1E7-53742A5520D5}" presName="background" presStyleLbl="node0" presStyleIdx="0" presStyleCnt="1"/>
      <dgm:spPr/>
    </dgm:pt>
    <dgm:pt modelId="{448E86C4-543C-A546-8F89-6DC1739C3372}" type="pres">
      <dgm:prSet presAssocID="{E659AAFA-51FE-D84F-B1E7-53742A5520D5}" presName="text" presStyleLbl="fgAcc0" presStyleIdx="0" presStyleCnt="1" custLinFactNeighborX="22481" custLinFactNeighborY="2921">
        <dgm:presLayoutVars>
          <dgm:chPref val="3"/>
        </dgm:presLayoutVars>
      </dgm:prSet>
      <dgm:spPr/>
      <dgm:t>
        <a:bodyPr/>
        <a:lstStyle/>
        <a:p>
          <a:endParaRPr lang="en-US"/>
        </a:p>
      </dgm:t>
    </dgm:pt>
    <dgm:pt modelId="{8D7B2BF9-83FB-7D4E-B98A-173644E95171}" type="pres">
      <dgm:prSet presAssocID="{E659AAFA-51FE-D84F-B1E7-53742A5520D5}" presName="hierChild2" presStyleCnt="0"/>
      <dgm:spPr/>
    </dgm:pt>
    <dgm:pt modelId="{BD68B9DA-7BDD-3243-B4BE-A8418A3F3A45}" type="pres">
      <dgm:prSet presAssocID="{337815E6-4672-5948-9EB2-2501FC7BB23B}" presName="Name10" presStyleLbl="parChTrans1D2" presStyleIdx="0" presStyleCnt="1"/>
      <dgm:spPr/>
      <dgm:t>
        <a:bodyPr/>
        <a:lstStyle/>
        <a:p>
          <a:endParaRPr lang="en-US"/>
        </a:p>
      </dgm:t>
    </dgm:pt>
    <dgm:pt modelId="{674A903D-DF88-844A-B4BA-8E800A85A2CB}" type="pres">
      <dgm:prSet presAssocID="{98584B8B-759A-5944-999B-1F1F0C756B55}" presName="hierRoot2" presStyleCnt="0"/>
      <dgm:spPr/>
    </dgm:pt>
    <dgm:pt modelId="{A7192A09-0DF8-CB45-87F4-80B11A63BCB6}" type="pres">
      <dgm:prSet presAssocID="{98584B8B-759A-5944-999B-1F1F0C756B55}" presName="composite2" presStyleCnt="0"/>
      <dgm:spPr/>
    </dgm:pt>
    <dgm:pt modelId="{6C246F46-2441-BE42-901B-BE1A29DAF1FD}" type="pres">
      <dgm:prSet presAssocID="{98584B8B-759A-5944-999B-1F1F0C756B55}" presName="background2" presStyleLbl="node2" presStyleIdx="0" presStyleCnt="1"/>
      <dgm:spPr/>
    </dgm:pt>
    <dgm:pt modelId="{F9ECDBC4-D97D-0840-B52B-9143E4D3003D}" type="pres">
      <dgm:prSet presAssocID="{98584B8B-759A-5944-999B-1F1F0C756B55}" presName="text2" presStyleLbl="fgAcc2" presStyleIdx="0" presStyleCnt="1" custLinFactNeighborY="5968">
        <dgm:presLayoutVars>
          <dgm:chPref val="3"/>
        </dgm:presLayoutVars>
      </dgm:prSet>
      <dgm:spPr/>
      <dgm:t>
        <a:bodyPr/>
        <a:lstStyle/>
        <a:p>
          <a:endParaRPr lang="en-US"/>
        </a:p>
      </dgm:t>
    </dgm:pt>
    <dgm:pt modelId="{07199B8C-DEFF-9C46-B622-978358EC0F0D}" type="pres">
      <dgm:prSet presAssocID="{98584B8B-759A-5944-999B-1F1F0C756B55}" presName="hierChild3" presStyleCnt="0"/>
      <dgm:spPr/>
    </dgm:pt>
  </dgm:ptLst>
  <dgm:cxnLst>
    <dgm:cxn modelId="{F3D904BB-F80E-D047-9CC8-B7D5BF68638B}" type="presOf" srcId="{337815E6-4672-5948-9EB2-2501FC7BB23B}" destId="{BD68B9DA-7BDD-3243-B4BE-A8418A3F3A45}" srcOrd="0" destOrd="0" presId="urn:microsoft.com/office/officeart/2005/8/layout/hierarchy1"/>
    <dgm:cxn modelId="{23B9E607-F379-E142-B997-9CB49CE6D9D1}" srcId="{3E2C1D4C-90CB-EB49-AD4B-64D7D863EEAA}" destId="{E659AAFA-51FE-D84F-B1E7-53742A5520D5}" srcOrd="0" destOrd="0" parTransId="{372B1033-26D2-2E44-AC29-0EBA5CC2E559}" sibTransId="{1A63436C-7283-2248-ACE1-6CB8FCDA67C1}"/>
    <dgm:cxn modelId="{AE69B814-49C6-E345-8B4A-668F50F13A97}" type="presOf" srcId="{E659AAFA-51FE-D84F-B1E7-53742A5520D5}" destId="{448E86C4-543C-A546-8F89-6DC1739C3372}" srcOrd="0" destOrd="0" presId="urn:microsoft.com/office/officeart/2005/8/layout/hierarchy1"/>
    <dgm:cxn modelId="{AEFA533B-9643-C349-A74A-EF052B91F9F7}" type="presOf" srcId="{98584B8B-759A-5944-999B-1F1F0C756B55}" destId="{F9ECDBC4-D97D-0840-B52B-9143E4D3003D}" srcOrd="0" destOrd="0" presId="urn:microsoft.com/office/officeart/2005/8/layout/hierarchy1"/>
    <dgm:cxn modelId="{4CACFD9D-36B7-A44D-B092-B72367249DDD}" srcId="{E659AAFA-51FE-D84F-B1E7-53742A5520D5}" destId="{98584B8B-759A-5944-999B-1F1F0C756B55}" srcOrd="0" destOrd="0" parTransId="{337815E6-4672-5948-9EB2-2501FC7BB23B}" sibTransId="{DFDDA4E0-F405-E947-BB43-A66FB7E8D51F}"/>
    <dgm:cxn modelId="{5144AD71-814C-EC4C-8CB0-1F2A9B0681A2}" type="presOf" srcId="{3E2C1D4C-90CB-EB49-AD4B-64D7D863EEAA}" destId="{8A5406A9-4F2E-8849-A699-5AB3B6FFA6F0}" srcOrd="0" destOrd="0" presId="urn:microsoft.com/office/officeart/2005/8/layout/hierarchy1"/>
    <dgm:cxn modelId="{848601B0-4A89-6342-ABAC-F82E0EA339F9}" type="presParOf" srcId="{8A5406A9-4F2E-8849-A699-5AB3B6FFA6F0}" destId="{7344A959-D38E-6041-A582-86F900B05712}" srcOrd="0" destOrd="0" presId="urn:microsoft.com/office/officeart/2005/8/layout/hierarchy1"/>
    <dgm:cxn modelId="{9B7D99CD-8045-134B-A9F7-BF3F334EBBEC}" type="presParOf" srcId="{7344A959-D38E-6041-A582-86F900B05712}" destId="{260B0CB6-B8B8-C04A-967C-2BFF4026A264}" srcOrd="0" destOrd="0" presId="urn:microsoft.com/office/officeart/2005/8/layout/hierarchy1"/>
    <dgm:cxn modelId="{417D329A-30A2-644A-BFC6-961E08826098}" type="presParOf" srcId="{260B0CB6-B8B8-C04A-967C-2BFF4026A264}" destId="{A93A5675-66B8-E74C-A5FD-3D242940B105}" srcOrd="0" destOrd="0" presId="urn:microsoft.com/office/officeart/2005/8/layout/hierarchy1"/>
    <dgm:cxn modelId="{ABEEDB4D-31B1-0D46-B81D-37E982458131}" type="presParOf" srcId="{260B0CB6-B8B8-C04A-967C-2BFF4026A264}" destId="{448E86C4-543C-A546-8F89-6DC1739C3372}" srcOrd="1" destOrd="0" presId="urn:microsoft.com/office/officeart/2005/8/layout/hierarchy1"/>
    <dgm:cxn modelId="{DCCC5D35-2D64-4F42-83F5-5A97412B9D03}" type="presParOf" srcId="{7344A959-D38E-6041-A582-86F900B05712}" destId="{8D7B2BF9-83FB-7D4E-B98A-173644E95171}" srcOrd="1" destOrd="0" presId="urn:microsoft.com/office/officeart/2005/8/layout/hierarchy1"/>
    <dgm:cxn modelId="{66B3DA7D-CF89-6A40-A9DE-887C9DCE2AE5}" type="presParOf" srcId="{8D7B2BF9-83FB-7D4E-B98A-173644E95171}" destId="{BD68B9DA-7BDD-3243-B4BE-A8418A3F3A45}" srcOrd="0" destOrd="0" presId="urn:microsoft.com/office/officeart/2005/8/layout/hierarchy1"/>
    <dgm:cxn modelId="{65F5EADF-A462-CD49-A4FE-7C4E731D0ED5}" type="presParOf" srcId="{8D7B2BF9-83FB-7D4E-B98A-173644E95171}" destId="{674A903D-DF88-844A-B4BA-8E800A85A2CB}" srcOrd="1" destOrd="0" presId="urn:microsoft.com/office/officeart/2005/8/layout/hierarchy1"/>
    <dgm:cxn modelId="{48632B5C-048B-F646-9FBA-79207FB6F0B4}" type="presParOf" srcId="{674A903D-DF88-844A-B4BA-8E800A85A2CB}" destId="{A7192A09-0DF8-CB45-87F4-80B11A63BCB6}" srcOrd="0" destOrd="0" presId="urn:microsoft.com/office/officeart/2005/8/layout/hierarchy1"/>
    <dgm:cxn modelId="{A3DAEB5C-CE6D-8B49-8231-1ABA22B9DACA}" type="presParOf" srcId="{A7192A09-0DF8-CB45-87F4-80B11A63BCB6}" destId="{6C246F46-2441-BE42-901B-BE1A29DAF1FD}" srcOrd="0" destOrd="0" presId="urn:microsoft.com/office/officeart/2005/8/layout/hierarchy1"/>
    <dgm:cxn modelId="{E631FE1D-2D5D-D843-8C4A-89777996B5FE}" type="presParOf" srcId="{A7192A09-0DF8-CB45-87F4-80B11A63BCB6}" destId="{F9ECDBC4-D97D-0840-B52B-9143E4D3003D}" srcOrd="1" destOrd="0" presId="urn:microsoft.com/office/officeart/2005/8/layout/hierarchy1"/>
    <dgm:cxn modelId="{AC2FF6B0-ADCB-6C4D-9959-7C0B9419A058}" type="presParOf" srcId="{674A903D-DF88-844A-B4BA-8E800A85A2CB}" destId="{07199B8C-DEFF-9C46-B622-978358EC0F0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2C1D4C-90CB-EB49-AD4B-64D7D863EEAA}"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E659AAFA-51FE-D84F-B1E7-53742A5520D5}">
      <dgm:prSet phldrT="[Text]"/>
      <dgm:spPr>
        <a:solidFill>
          <a:schemeClr val="tx2">
            <a:lumMod val="40000"/>
            <a:lumOff val="60000"/>
          </a:schemeClr>
        </a:solidFill>
      </dgm:spPr>
      <dgm:t>
        <a:bodyPr/>
        <a:lstStyle/>
        <a:p>
          <a:r>
            <a:rPr lang="en-US" dirty="0" smtClean="0"/>
            <a:t>Board of Directors</a:t>
          </a:r>
          <a:endParaRPr lang="en-US" dirty="0"/>
        </a:p>
      </dgm:t>
    </dgm:pt>
    <dgm:pt modelId="{372B1033-26D2-2E44-AC29-0EBA5CC2E559}" type="parTrans" cxnId="{23B9E607-F379-E142-B997-9CB49CE6D9D1}">
      <dgm:prSet/>
      <dgm:spPr/>
      <dgm:t>
        <a:bodyPr/>
        <a:lstStyle/>
        <a:p>
          <a:endParaRPr lang="en-US"/>
        </a:p>
      </dgm:t>
    </dgm:pt>
    <dgm:pt modelId="{1A63436C-7283-2248-ACE1-6CB8FCDA67C1}" type="sibTrans" cxnId="{23B9E607-F379-E142-B997-9CB49CE6D9D1}">
      <dgm:prSet/>
      <dgm:spPr/>
      <dgm:t>
        <a:bodyPr/>
        <a:lstStyle/>
        <a:p>
          <a:endParaRPr lang="en-US"/>
        </a:p>
      </dgm:t>
    </dgm:pt>
    <dgm:pt modelId="{D9F98BE8-36D0-014A-B257-D78D5BD98756}">
      <dgm:prSet phldrT="[Text]"/>
      <dgm:spPr>
        <a:solidFill>
          <a:schemeClr val="bg1"/>
        </a:solidFill>
      </dgm:spPr>
      <dgm:t>
        <a:bodyPr/>
        <a:lstStyle/>
        <a:p>
          <a:r>
            <a:rPr lang="en-US" dirty="0" smtClean="0"/>
            <a:t>ED and Staff</a:t>
          </a:r>
          <a:endParaRPr lang="en-US" dirty="0"/>
        </a:p>
      </dgm:t>
    </dgm:pt>
    <dgm:pt modelId="{E2FC03CE-6395-8E4C-A981-018B717A2DD7}" type="parTrans" cxnId="{1DC5DAF6-A14A-4C40-9BB1-3545EA87A3EB}">
      <dgm:prSet/>
      <dgm:spPr/>
      <dgm:t>
        <a:bodyPr/>
        <a:lstStyle/>
        <a:p>
          <a:endParaRPr lang="en-US"/>
        </a:p>
      </dgm:t>
    </dgm:pt>
    <dgm:pt modelId="{808E4EA4-496F-784A-BD4F-D975AC46712A}" type="sibTrans" cxnId="{1DC5DAF6-A14A-4C40-9BB1-3545EA87A3EB}">
      <dgm:prSet/>
      <dgm:spPr/>
      <dgm:t>
        <a:bodyPr/>
        <a:lstStyle/>
        <a:p>
          <a:endParaRPr lang="en-US"/>
        </a:p>
      </dgm:t>
    </dgm:pt>
    <dgm:pt modelId="{8A5406A9-4F2E-8849-A699-5AB3B6FFA6F0}" type="pres">
      <dgm:prSet presAssocID="{3E2C1D4C-90CB-EB49-AD4B-64D7D863EEAA}" presName="hierChild1" presStyleCnt="0">
        <dgm:presLayoutVars>
          <dgm:chPref val="1"/>
          <dgm:dir/>
          <dgm:animOne val="branch"/>
          <dgm:animLvl val="lvl"/>
          <dgm:resizeHandles/>
        </dgm:presLayoutVars>
      </dgm:prSet>
      <dgm:spPr/>
      <dgm:t>
        <a:bodyPr/>
        <a:lstStyle/>
        <a:p>
          <a:endParaRPr lang="en-US"/>
        </a:p>
      </dgm:t>
    </dgm:pt>
    <dgm:pt modelId="{7344A959-D38E-6041-A582-86F900B05712}" type="pres">
      <dgm:prSet presAssocID="{E659AAFA-51FE-D84F-B1E7-53742A5520D5}" presName="hierRoot1" presStyleCnt="0"/>
      <dgm:spPr/>
    </dgm:pt>
    <dgm:pt modelId="{260B0CB6-B8B8-C04A-967C-2BFF4026A264}" type="pres">
      <dgm:prSet presAssocID="{E659AAFA-51FE-D84F-B1E7-53742A5520D5}" presName="composite" presStyleCnt="0"/>
      <dgm:spPr/>
    </dgm:pt>
    <dgm:pt modelId="{A93A5675-66B8-E74C-A5FD-3D242940B105}" type="pres">
      <dgm:prSet presAssocID="{E659AAFA-51FE-D84F-B1E7-53742A5520D5}" presName="background" presStyleLbl="node0" presStyleIdx="0" presStyleCnt="1"/>
      <dgm:spPr/>
    </dgm:pt>
    <dgm:pt modelId="{448E86C4-543C-A546-8F89-6DC1739C3372}" type="pres">
      <dgm:prSet presAssocID="{E659AAFA-51FE-D84F-B1E7-53742A5520D5}" presName="text" presStyleLbl="fgAcc0" presStyleIdx="0" presStyleCnt="1" custLinFactNeighborX="25127" custLinFactNeighborY="-981">
        <dgm:presLayoutVars>
          <dgm:chPref val="3"/>
        </dgm:presLayoutVars>
      </dgm:prSet>
      <dgm:spPr/>
      <dgm:t>
        <a:bodyPr/>
        <a:lstStyle/>
        <a:p>
          <a:endParaRPr lang="en-US"/>
        </a:p>
      </dgm:t>
    </dgm:pt>
    <dgm:pt modelId="{8D7B2BF9-83FB-7D4E-B98A-173644E95171}" type="pres">
      <dgm:prSet presAssocID="{E659AAFA-51FE-D84F-B1E7-53742A5520D5}" presName="hierChild2" presStyleCnt="0"/>
      <dgm:spPr/>
    </dgm:pt>
    <dgm:pt modelId="{2C89F832-4EA8-1D40-9B03-45961D7E7B34}" type="pres">
      <dgm:prSet presAssocID="{E2FC03CE-6395-8E4C-A981-018B717A2DD7}" presName="Name10" presStyleLbl="parChTrans1D2" presStyleIdx="0" presStyleCnt="1"/>
      <dgm:spPr/>
      <dgm:t>
        <a:bodyPr/>
        <a:lstStyle/>
        <a:p>
          <a:endParaRPr lang="en-US"/>
        </a:p>
      </dgm:t>
    </dgm:pt>
    <dgm:pt modelId="{3EBB200C-2B19-354A-B22B-772BF293B71E}" type="pres">
      <dgm:prSet presAssocID="{D9F98BE8-36D0-014A-B257-D78D5BD98756}" presName="hierRoot2" presStyleCnt="0"/>
      <dgm:spPr/>
    </dgm:pt>
    <dgm:pt modelId="{BAA12556-F722-7F4D-96F9-71C7FA8144DB}" type="pres">
      <dgm:prSet presAssocID="{D9F98BE8-36D0-014A-B257-D78D5BD98756}" presName="composite2" presStyleCnt="0"/>
      <dgm:spPr/>
    </dgm:pt>
    <dgm:pt modelId="{36ADDB37-2D0C-D744-8897-0C7AB72F88D2}" type="pres">
      <dgm:prSet presAssocID="{D9F98BE8-36D0-014A-B257-D78D5BD98756}" presName="background2" presStyleLbl="node2" presStyleIdx="0" presStyleCnt="1"/>
      <dgm:spPr/>
    </dgm:pt>
    <dgm:pt modelId="{3D0E8CFB-A056-2D4A-92E4-B3ACAC19548A}" type="pres">
      <dgm:prSet presAssocID="{D9F98BE8-36D0-014A-B257-D78D5BD98756}" presName="text2" presStyleLbl="fgAcc2" presStyleIdx="0" presStyleCnt="1">
        <dgm:presLayoutVars>
          <dgm:chPref val="3"/>
        </dgm:presLayoutVars>
      </dgm:prSet>
      <dgm:spPr/>
      <dgm:t>
        <a:bodyPr/>
        <a:lstStyle/>
        <a:p>
          <a:endParaRPr lang="en-US"/>
        </a:p>
      </dgm:t>
    </dgm:pt>
    <dgm:pt modelId="{37193572-DADD-8E45-824E-639864B3012E}" type="pres">
      <dgm:prSet presAssocID="{D9F98BE8-36D0-014A-B257-D78D5BD98756}" presName="hierChild3" presStyleCnt="0"/>
      <dgm:spPr/>
    </dgm:pt>
  </dgm:ptLst>
  <dgm:cxnLst>
    <dgm:cxn modelId="{1F8663D5-8831-3D4E-9EEA-E154BC6C020D}" type="presOf" srcId="{D9F98BE8-36D0-014A-B257-D78D5BD98756}" destId="{3D0E8CFB-A056-2D4A-92E4-B3ACAC19548A}" srcOrd="0" destOrd="0" presId="urn:microsoft.com/office/officeart/2005/8/layout/hierarchy1"/>
    <dgm:cxn modelId="{23B9E607-F379-E142-B997-9CB49CE6D9D1}" srcId="{3E2C1D4C-90CB-EB49-AD4B-64D7D863EEAA}" destId="{E659AAFA-51FE-D84F-B1E7-53742A5520D5}" srcOrd="0" destOrd="0" parTransId="{372B1033-26D2-2E44-AC29-0EBA5CC2E559}" sibTransId="{1A63436C-7283-2248-ACE1-6CB8FCDA67C1}"/>
    <dgm:cxn modelId="{80DCC57B-8D28-3241-A283-5AB9DA9302F8}" type="presOf" srcId="{E2FC03CE-6395-8E4C-A981-018B717A2DD7}" destId="{2C89F832-4EA8-1D40-9B03-45961D7E7B34}" srcOrd="0" destOrd="0" presId="urn:microsoft.com/office/officeart/2005/8/layout/hierarchy1"/>
    <dgm:cxn modelId="{C87829CE-C40A-3E45-96E2-30050BDAA5B0}" type="presOf" srcId="{E659AAFA-51FE-D84F-B1E7-53742A5520D5}" destId="{448E86C4-543C-A546-8F89-6DC1739C3372}" srcOrd="0" destOrd="0" presId="urn:microsoft.com/office/officeart/2005/8/layout/hierarchy1"/>
    <dgm:cxn modelId="{123CBC1C-33B3-B04F-BEF1-001EAF596B49}" type="presOf" srcId="{3E2C1D4C-90CB-EB49-AD4B-64D7D863EEAA}" destId="{8A5406A9-4F2E-8849-A699-5AB3B6FFA6F0}" srcOrd="0" destOrd="0" presId="urn:microsoft.com/office/officeart/2005/8/layout/hierarchy1"/>
    <dgm:cxn modelId="{1DC5DAF6-A14A-4C40-9BB1-3545EA87A3EB}" srcId="{E659AAFA-51FE-D84F-B1E7-53742A5520D5}" destId="{D9F98BE8-36D0-014A-B257-D78D5BD98756}" srcOrd="0" destOrd="0" parTransId="{E2FC03CE-6395-8E4C-A981-018B717A2DD7}" sibTransId="{808E4EA4-496F-784A-BD4F-D975AC46712A}"/>
    <dgm:cxn modelId="{5479ABA9-2EDE-804D-81B0-CDEC9BB6A0AC}" type="presParOf" srcId="{8A5406A9-4F2E-8849-A699-5AB3B6FFA6F0}" destId="{7344A959-D38E-6041-A582-86F900B05712}" srcOrd="0" destOrd="0" presId="urn:microsoft.com/office/officeart/2005/8/layout/hierarchy1"/>
    <dgm:cxn modelId="{4BD4C100-6F77-FC46-8866-69955DE50897}" type="presParOf" srcId="{7344A959-D38E-6041-A582-86F900B05712}" destId="{260B0CB6-B8B8-C04A-967C-2BFF4026A264}" srcOrd="0" destOrd="0" presId="urn:microsoft.com/office/officeart/2005/8/layout/hierarchy1"/>
    <dgm:cxn modelId="{EB452538-6E62-1D43-BBFC-AE6F70228C8F}" type="presParOf" srcId="{260B0CB6-B8B8-C04A-967C-2BFF4026A264}" destId="{A93A5675-66B8-E74C-A5FD-3D242940B105}" srcOrd="0" destOrd="0" presId="urn:microsoft.com/office/officeart/2005/8/layout/hierarchy1"/>
    <dgm:cxn modelId="{CC376C50-1282-DE45-965A-D19B46E63EC3}" type="presParOf" srcId="{260B0CB6-B8B8-C04A-967C-2BFF4026A264}" destId="{448E86C4-543C-A546-8F89-6DC1739C3372}" srcOrd="1" destOrd="0" presId="urn:microsoft.com/office/officeart/2005/8/layout/hierarchy1"/>
    <dgm:cxn modelId="{BBFA40E2-1CBB-4F4F-872F-84749647EB07}" type="presParOf" srcId="{7344A959-D38E-6041-A582-86F900B05712}" destId="{8D7B2BF9-83FB-7D4E-B98A-173644E95171}" srcOrd="1" destOrd="0" presId="urn:microsoft.com/office/officeart/2005/8/layout/hierarchy1"/>
    <dgm:cxn modelId="{89E5B63D-76D9-F949-9EBA-B351A8D8E6C3}" type="presParOf" srcId="{8D7B2BF9-83FB-7D4E-B98A-173644E95171}" destId="{2C89F832-4EA8-1D40-9B03-45961D7E7B34}" srcOrd="0" destOrd="0" presId="urn:microsoft.com/office/officeart/2005/8/layout/hierarchy1"/>
    <dgm:cxn modelId="{B7E751F3-BC1A-1E4B-92CE-0AE87CA8D824}" type="presParOf" srcId="{8D7B2BF9-83FB-7D4E-B98A-173644E95171}" destId="{3EBB200C-2B19-354A-B22B-772BF293B71E}" srcOrd="1" destOrd="0" presId="urn:microsoft.com/office/officeart/2005/8/layout/hierarchy1"/>
    <dgm:cxn modelId="{53D8609A-036E-6641-96B3-8AB0B8C7AEEE}" type="presParOf" srcId="{3EBB200C-2B19-354A-B22B-772BF293B71E}" destId="{BAA12556-F722-7F4D-96F9-71C7FA8144DB}" srcOrd="0" destOrd="0" presId="urn:microsoft.com/office/officeart/2005/8/layout/hierarchy1"/>
    <dgm:cxn modelId="{E32E2E1E-87D9-904B-9E4A-701F469F41AA}" type="presParOf" srcId="{BAA12556-F722-7F4D-96F9-71C7FA8144DB}" destId="{36ADDB37-2D0C-D744-8897-0C7AB72F88D2}" srcOrd="0" destOrd="0" presId="urn:microsoft.com/office/officeart/2005/8/layout/hierarchy1"/>
    <dgm:cxn modelId="{3511931E-E6D8-594B-A8D0-F5594D38C47C}" type="presParOf" srcId="{BAA12556-F722-7F4D-96F9-71C7FA8144DB}" destId="{3D0E8CFB-A056-2D4A-92E4-B3ACAC19548A}" srcOrd="1" destOrd="0" presId="urn:microsoft.com/office/officeart/2005/8/layout/hierarchy1"/>
    <dgm:cxn modelId="{2CFC1DDA-0814-B74B-8619-F7E0E81BF295}" type="presParOf" srcId="{3EBB200C-2B19-354A-B22B-772BF293B71E}" destId="{37193572-DADD-8E45-824E-639864B3012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2C1D4C-90CB-EB49-AD4B-64D7D863EEAA}"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E659AAFA-51FE-D84F-B1E7-53742A5520D5}">
      <dgm:prSet phldrT="[Text]"/>
      <dgm:spPr>
        <a:solidFill>
          <a:schemeClr val="tx2">
            <a:lumMod val="40000"/>
            <a:lumOff val="60000"/>
          </a:schemeClr>
        </a:solidFill>
      </dgm:spPr>
      <dgm:t>
        <a:bodyPr/>
        <a:lstStyle/>
        <a:p>
          <a:r>
            <a:rPr lang="en-US" dirty="0" smtClean="0"/>
            <a:t>Board of Directors</a:t>
          </a:r>
          <a:endParaRPr lang="en-US" dirty="0"/>
        </a:p>
      </dgm:t>
    </dgm:pt>
    <dgm:pt modelId="{372B1033-26D2-2E44-AC29-0EBA5CC2E559}" type="parTrans" cxnId="{23B9E607-F379-E142-B997-9CB49CE6D9D1}">
      <dgm:prSet/>
      <dgm:spPr/>
      <dgm:t>
        <a:bodyPr/>
        <a:lstStyle/>
        <a:p>
          <a:endParaRPr lang="en-US"/>
        </a:p>
      </dgm:t>
    </dgm:pt>
    <dgm:pt modelId="{1A63436C-7283-2248-ACE1-6CB8FCDA67C1}" type="sibTrans" cxnId="{23B9E607-F379-E142-B997-9CB49CE6D9D1}">
      <dgm:prSet/>
      <dgm:spPr/>
      <dgm:t>
        <a:bodyPr/>
        <a:lstStyle/>
        <a:p>
          <a:endParaRPr lang="en-US"/>
        </a:p>
      </dgm:t>
    </dgm:pt>
    <dgm:pt modelId="{2F2DD2A3-8DF5-CF41-9C00-3863CD441D61}">
      <dgm:prSet phldrT="[Text]"/>
      <dgm:spPr/>
      <dgm:t>
        <a:bodyPr/>
        <a:lstStyle/>
        <a:p>
          <a:r>
            <a:rPr lang="en-US" dirty="0" smtClean="0"/>
            <a:t>ED</a:t>
          </a:r>
          <a:endParaRPr lang="en-US" dirty="0"/>
        </a:p>
      </dgm:t>
    </dgm:pt>
    <dgm:pt modelId="{CD5E065D-73FD-5847-BA6C-09749E003E4A}" type="parTrans" cxnId="{1550A765-22E3-A040-A57A-21C523F1FBED}">
      <dgm:prSet/>
      <dgm:spPr/>
      <dgm:t>
        <a:bodyPr/>
        <a:lstStyle/>
        <a:p>
          <a:endParaRPr lang="en-US"/>
        </a:p>
      </dgm:t>
    </dgm:pt>
    <dgm:pt modelId="{8DCD39DF-4E62-B640-9404-23D2611FA9A7}" type="sibTrans" cxnId="{1550A765-22E3-A040-A57A-21C523F1FBED}">
      <dgm:prSet/>
      <dgm:spPr/>
      <dgm:t>
        <a:bodyPr/>
        <a:lstStyle/>
        <a:p>
          <a:endParaRPr lang="en-US"/>
        </a:p>
      </dgm:t>
    </dgm:pt>
    <dgm:pt modelId="{CA7AAA3B-0461-BF48-8A33-4F56CA9DBB5C}">
      <dgm:prSet phldrT="[Text]"/>
      <dgm:spPr/>
      <dgm:t>
        <a:bodyPr/>
        <a:lstStyle/>
        <a:p>
          <a:r>
            <a:rPr lang="en-US" dirty="0" smtClean="0"/>
            <a:t>Staff </a:t>
          </a:r>
        </a:p>
      </dgm:t>
    </dgm:pt>
    <dgm:pt modelId="{6D49F015-F4FA-A74F-90A3-0D48E86BCF1A}" type="parTrans" cxnId="{3E4140E8-F41C-334F-A54F-A64721ED752F}">
      <dgm:prSet/>
      <dgm:spPr/>
      <dgm:t>
        <a:bodyPr/>
        <a:lstStyle/>
        <a:p>
          <a:endParaRPr lang="en-US"/>
        </a:p>
      </dgm:t>
    </dgm:pt>
    <dgm:pt modelId="{7E63266C-DCEB-DD45-A0DB-BE0C2664D81B}" type="sibTrans" cxnId="{3E4140E8-F41C-334F-A54F-A64721ED752F}">
      <dgm:prSet/>
      <dgm:spPr/>
      <dgm:t>
        <a:bodyPr/>
        <a:lstStyle/>
        <a:p>
          <a:endParaRPr lang="en-US"/>
        </a:p>
      </dgm:t>
    </dgm:pt>
    <dgm:pt modelId="{8A5406A9-4F2E-8849-A699-5AB3B6FFA6F0}" type="pres">
      <dgm:prSet presAssocID="{3E2C1D4C-90CB-EB49-AD4B-64D7D863EEAA}" presName="hierChild1" presStyleCnt="0">
        <dgm:presLayoutVars>
          <dgm:chPref val="1"/>
          <dgm:dir/>
          <dgm:animOne val="branch"/>
          <dgm:animLvl val="lvl"/>
          <dgm:resizeHandles/>
        </dgm:presLayoutVars>
      </dgm:prSet>
      <dgm:spPr/>
      <dgm:t>
        <a:bodyPr/>
        <a:lstStyle/>
        <a:p>
          <a:endParaRPr lang="en-US"/>
        </a:p>
      </dgm:t>
    </dgm:pt>
    <dgm:pt modelId="{7344A959-D38E-6041-A582-86F900B05712}" type="pres">
      <dgm:prSet presAssocID="{E659AAFA-51FE-D84F-B1E7-53742A5520D5}" presName="hierRoot1" presStyleCnt="0"/>
      <dgm:spPr/>
    </dgm:pt>
    <dgm:pt modelId="{260B0CB6-B8B8-C04A-967C-2BFF4026A264}" type="pres">
      <dgm:prSet presAssocID="{E659AAFA-51FE-D84F-B1E7-53742A5520D5}" presName="composite" presStyleCnt="0"/>
      <dgm:spPr/>
    </dgm:pt>
    <dgm:pt modelId="{A93A5675-66B8-E74C-A5FD-3D242940B105}" type="pres">
      <dgm:prSet presAssocID="{E659AAFA-51FE-D84F-B1E7-53742A5520D5}" presName="background" presStyleLbl="node0" presStyleIdx="0" presStyleCnt="1"/>
      <dgm:spPr/>
    </dgm:pt>
    <dgm:pt modelId="{448E86C4-543C-A546-8F89-6DC1739C3372}" type="pres">
      <dgm:prSet presAssocID="{E659AAFA-51FE-D84F-B1E7-53742A5520D5}" presName="text" presStyleLbl="fgAcc0" presStyleIdx="0" presStyleCnt="1">
        <dgm:presLayoutVars>
          <dgm:chPref val="3"/>
        </dgm:presLayoutVars>
      </dgm:prSet>
      <dgm:spPr/>
      <dgm:t>
        <a:bodyPr/>
        <a:lstStyle/>
        <a:p>
          <a:endParaRPr lang="en-US"/>
        </a:p>
      </dgm:t>
    </dgm:pt>
    <dgm:pt modelId="{8D7B2BF9-83FB-7D4E-B98A-173644E95171}" type="pres">
      <dgm:prSet presAssocID="{E659AAFA-51FE-D84F-B1E7-53742A5520D5}" presName="hierChild2" presStyleCnt="0"/>
      <dgm:spPr/>
    </dgm:pt>
    <dgm:pt modelId="{D7C1CA72-CFD0-874D-8108-6F650D2472E4}" type="pres">
      <dgm:prSet presAssocID="{CD5E065D-73FD-5847-BA6C-09749E003E4A}" presName="Name10" presStyleLbl="parChTrans1D2" presStyleIdx="0" presStyleCnt="1"/>
      <dgm:spPr/>
      <dgm:t>
        <a:bodyPr/>
        <a:lstStyle/>
        <a:p>
          <a:endParaRPr lang="en-US"/>
        </a:p>
      </dgm:t>
    </dgm:pt>
    <dgm:pt modelId="{F6BF65C6-C237-324A-B6BF-A593B9EB3723}" type="pres">
      <dgm:prSet presAssocID="{2F2DD2A3-8DF5-CF41-9C00-3863CD441D61}" presName="hierRoot2" presStyleCnt="0"/>
      <dgm:spPr/>
    </dgm:pt>
    <dgm:pt modelId="{D3860D46-6EDA-6649-AF89-A8CC4CC25C6D}" type="pres">
      <dgm:prSet presAssocID="{2F2DD2A3-8DF5-CF41-9C00-3863CD441D61}" presName="composite2" presStyleCnt="0"/>
      <dgm:spPr/>
    </dgm:pt>
    <dgm:pt modelId="{D1B14085-F922-884C-9BCA-91F556F415B5}" type="pres">
      <dgm:prSet presAssocID="{2F2DD2A3-8DF5-CF41-9C00-3863CD441D61}" presName="background2" presStyleLbl="node2" presStyleIdx="0" presStyleCnt="1"/>
      <dgm:spPr/>
    </dgm:pt>
    <dgm:pt modelId="{0E27F701-FD2C-D44B-8275-0D3F0A2A0C43}" type="pres">
      <dgm:prSet presAssocID="{2F2DD2A3-8DF5-CF41-9C00-3863CD441D61}" presName="text2" presStyleLbl="fgAcc2" presStyleIdx="0" presStyleCnt="1">
        <dgm:presLayoutVars>
          <dgm:chPref val="3"/>
        </dgm:presLayoutVars>
      </dgm:prSet>
      <dgm:spPr/>
      <dgm:t>
        <a:bodyPr/>
        <a:lstStyle/>
        <a:p>
          <a:endParaRPr lang="en-US"/>
        </a:p>
      </dgm:t>
    </dgm:pt>
    <dgm:pt modelId="{B80E1570-BEDF-F04D-9BF4-D32276FE927E}" type="pres">
      <dgm:prSet presAssocID="{2F2DD2A3-8DF5-CF41-9C00-3863CD441D61}" presName="hierChild3" presStyleCnt="0"/>
      <dgm:spPr/>
    </dgm:pt>
    <dgm:pt modelId="{6502B1C3-3EB6-164A-99F3-7450962060B6}" type="pres">
      <dgm:prSet presAssocID="{6D49F015-F4FA-A74F-90A3-0D48E86BCF1A}" presName="Name17" presStyleLbl="parChTrans1D3" presStyleIdx="0" presStyleCnt="1"/>
      <dgm:spPr/>
      <dgm:t>
        <a:bodyPr/>
        <a:lstStyle/>
        <a:p>
          <a:endParaRPr lang="en-US"/>
        </a:p>
      </dgm:t>
    </dgm:pt>
    <dgm:pt modelId="{D2072C57-FAD6-4147-AADB-8FB9A6086EA5}" type="pres">
      <dgm:prSet presAssocID="{CA7AAA3B-0461-BF48-8A33-4F56CA9DBB5C}" presName="hierRoot3" presStyleCnt="0"/>
      <dgm:spPr/>
    </dgm:pt>
    <dgm:pt modelId="{1F3FE919-D6E2-C44D-A66A-558E4837137A}" type="pres">
      <dgm:prSet presAssocID="{CA7AAA3B-0461-BF48-8A33-4F56CA9DBB5C}" presName="composite3" presStyleCnt="0"/>
      <dgm:spPr/>
    </dgm:pt>
    <dgm:pt modelId="{94A5C6A6-E4B2-7143-A6A6-CA184AC5342E}" type="pres">
      <dgm:prSet presAssocID="{CA7AAA3B-0461-BF48-8A33-4F56CA9DBB5C}" presName="background3" presStyleLbl="node3" presStyleIdx="0" presStyleCnt="1"/>
      <dgm:spPr/>
    </dgm:pt>
    <dgm:pt modelId="{9DED4AC0-768A-614F-A99C-B954D6718947}" type="pres">
      <dgm:prSet presAssocID="{CA7AAA3B-0461-BF48-8A33-4F56CA9DBB5C}" presName="text3" presStyleLbl="fgAcc3" presStyleIdx="0" presStyleCnt="1">
        <dgm:presLayoutVars>
          <dgm:chPref val="3"/>
        </dgm:presLayoutVars>
      </dgm:prSet>
      <dgm:spPr/>
      <dgm:t>
        <a:bodyPr/>
        <a:lstStyle/>
        <a:p>
          <a:endParaRPr lang="en-US"/>
        </a:p>
      </dgm:t>
    </dgm:pt>
    <dgm:pt modelId="{F8F98FA8-99A6-6A4E-A74C-192E6F92C2AC}" type="pres">
      <dgm:prSet presAssocID="{CA7AAA3B-0461-BF48-8A33-4F56CA9DBB5C}" presName="hierChild4" presStyleCnt="0"/>
      <dgm:spPr/>
    </dgm:pt>
  </dgm:ptLst>
  <dgm:cxnLst>
    <dgm:cxn modelId="{1A7C3EC3-0FE2-A847-9BD8-18A770705AE2}" type="presOf" srcId="{2F2DD2A3-8DF5-CF41-9C00-3863CD441D61}" destId="{0E27F701-FD2C-D44B-8275-0D3F0A2A0C43}" srcOrd="0" destOrd="0" presId="urn:microsoft.com/office/officeart/2005/8/layout/hierarchy1"/>
    <dgm:cxn modelId="{36FB4A5E-3581-4C46-8709-6EF9A23B29B4}" type="presOf" srcId="{E659AAFA-51FE-D84F-B1E7-53742A5520D5}" destId="{448E86C4-543C-A546-8F89-6DC1739C3372}" srcOrd="0" destOrd="0" presId="urn:microsoft.com/office/officeart/2005/8/layout/hierarchy1"/>
    <dgm:cxn modelId="{3E4140E8-F41C-334F-A54F-A64721ED752F}" srcId="{2F2DD2A3-8DF5-CF41-9C00-3863CD441D61}" destId="{CA7AAA3B-0461-BF48-8A33-4F56CA9DBB5C}" srcOrd="0" destOrd="0" parTransId="{6D49F015-F4FA-A74F-90A3-0D48E86BCF1A}" sibTransId="{7E63266C-DCEB-DD45-A0DB-BE0C2664D81B}"/>
    <dgm:cxn modelId="{08038D8A-F0C6-B94B-80F0-A38A464B423E}" type="presOf" srcId="{CD5E065D-73FD-5847-BA6C-09749E003E4A}" destId="{D7C1CA72-CFD0-874D-8108-6F650D2472E4}" srcOrd="0" destOrd="0" presId="urn:microsoft.com/office/officeart/2005/8/layout/hierarchy1"/>
    <dgm:cxn modelId="{23B9E607-F379-E142-B997-9CB49CE6D9D1}" srcId="{3E2C1D4C-90CB-EB49-AD4B-64D7D863EEAA}" destId="{E659AAFA-51FE-D84F-B1E7-53742A5520D5}" srcOrd="0" destOrd="0" parTransId="{372B1033-26D2-2E44-AC29-0EBA5CC2E559}" sibTransId="{1A63436C-7283-2248-ACE1-6CB8FCDA67C1}"/>
    <dgm:cxn modelId="{FB9846C1-6A25-474D-A27F-6BA3290C672A}" type="presOf" srcId="{CA7AAA3B-0461-BF48-8A33-4F56CA9DBB5C}" destId="{9DED4AC0-768A-614F-A99C-B954D6718947}" srcOrd="0" destOrd="0" presId="urn:microsoft.com/office/officeart/2005/8/layout/hierarchy1"/>
    <dgm:cxn modelId="{07C84BA9-EA3F-EA46-BB13-581F21578425}" type="presOf" srcId="{6D49F015-F4FA-A74F-90A3-0D48E86BCF1A}" destId="{6502B1C3-3EB6-164A-99F3-7450962060B6}" srcOrd="0" destOrd="0" presId="urn:microsoft.com/office/officeart/2005/8/layout/hierarchy1"/>
    <dgm:cxn modelId="{7917413B-9190-7344-A419-D20661D9F02C}" type="presOf" srcId="{3E2C1D4C-90CB-EB49-AD4B-64D7D863EEAA}" destId="{8A5406A9-4F2E-8849-A699-5AB3B6FFA6F0}" srcOrd="0" destOrd="0" presId="urn:microsoft.com/office/officeart/2005/8/layout/hierarchy1"/>
    <dgm:cxn modelId="{1550A765-22E3-A040-A57A-21C523F1FBED}" srcId="{E659AAFA-51FE-D84F-B1E7-53742A5520D5}" destId="{2F2DD2A3-8DF5-CF41-9C00-3863CD441D61}" srcOrd="0" destOrd="0" parTransId="{CD5E065D-73FD-5847-BA6C-09749E003E4A}" sibTransId="{8DCD39DF-4E62-B640-9404-23D2611FA9A7}"/>
    <dgm:cxn modelId="{51753613-70F3-7D4C-BBFB-712E6338D89B}" type="presParOf" srcId="{8A5406A9-4F2E-8849-A699-5AB3B6FFA6F0}" destId="{7344A959-D38E-6041-A582-86F900B05712}" srcOrd="0" destOrd="0" presId="urn:microsoft.com/office/officeart/2005/8/layout/hierarchy1"/>
    <dgm:cxn modelId="{3C4F699C-5D2A-554F-B0EB-7A1C45F09AE0}" type="presParOf" srcId="{7344A959-D38E-6041-A582-86F900B05712}" destId="{260B0CB6-B8B8-C04A-967C-2BFF4026A264}" srcOrd="0" destOrd="0" presId="urn:microsoft.com/office/officeart/2005/8/layout/hierarchy1"/>
    <dgm:cxn modelId="{68883342-07DE-D544-B9D8-49E85482362A}" type="presParOf" srcId="{260B0CB6-B8B8-C04A-967C-2BFF4026A264}" destId="{A93A5675-66B8-E74C-A5FD-3D242940B105}" srcOrd="0" destOrd="0" presId="urn:microsoft.com/office/officeart/2005/8/layout/hierarchy1"/>
    <dgm:cxn modelId="{2A818658-BEA4-FA43-AA57-C1C48BA23F35}" type="presParOf" srcId="{260B0CB6-B8B8-C04A-967C-2BFF4026A264}" destId="{448E86C4-543C-A546-8F89-6DC1739C3372}" srcOrd="1" destOrd="0" presId="urn:microsoft.com/office/officeart/2005/8/layout/hierarchy1"/>
    <dgm:cxn modelId="{7854DBF4-80B2-FD42-9D62-305712B4FD9A}" type="presParOf" srcId="{7344A959-D38E-6041-A582-86F900B05712}" destId="{8D7B2BF9-83FB-7D4E-B98A-173644E95171}" srcOrd="1" destOrd="0" presId="urn:microsoft.com/office/officeart/2005/8/layout/hierarchy1"/>
    <dgm:cxn modelId="{42534750-4CFB-B848-81B5-521E023023CB}" type="presParOf" srcId="{8D7B2BF9-83FB-7D4E-B98A-173644E95171}" destId="{D7C1CA72-CFD0-874D-8108-6F650D2472E4}" srcOrd="0" destOrd="0" presId="urn:microsoft.com/office/officeart/2005/8/layout/hierarchy1"/>
    <dgm:cxn modelId="{A1758A3A-7EE2-7B4C-88E5-9C47E180FD50}" type="presParOf" srcId="{8D7B2BF9-83FB-7D4E-B98A-173644E95171}" destId="{F6BF65C6-C237-324A-B6BF-A593B9EB3723}" srcOrd="1" destOrd="0" presId="urn:microsoft.com/office/officeart/2005/8/layout/hierarchy1"/>
    <dgm:cxn modelId="{F039D09A-D9BA-3744-AAE8-F8A3B036B833}" type="presParOf" srcId="{F6BF65C6-C237-324A-B6BF-A593B9EB3723}" destId="{D3860D46-6EDA-6649-AF89-A8CC4CC25C6D}" srcOrd="0" destOrd="0" presId="urn:microsoft.com/office/officeart/2005/8/layout/hierarchy1"/>
    <dgm:cxn modelId="{9784C78D-8903-1E49-8365-6F2B2788D4E3}" type="presParOf" srcId="{D3860D46-6EDA-6649-AF89-A8CC4CC25C6D}" destId="{D1B14085-F922-884C-9BCA-91F556F415B5}" srcOrd="0" destOrd="0" presId="urn:microsoft.com/office/officeart/2005/8/layout/hierarchy1"/>
    <dgm:cxn modelId="{AA686191-999C-EF49-854D-DB73BE147798}" type="presParOf" srcId="{D3860D46-6EDA-6649-AF89-A8CC4CC25C6D}" destId="{0E27F701-FD2C-D44B-8275-0D3F0A2A0C43}" srcOrd="1" destOrd="0" presId="urn:microsoft.com/office/officeart/2005/8/layout/hierarchy1"/>
    <dgm:cxn modelId="{7161D4E3-25DD-A542-B60D-51310086ED97}" type="presParOf" srcId="{F6BF65C6-C237-324A-B6BF-A593B9EB3723}" destId="{B80E1570-BEDF-F04D-9BF4-D32276FE927E}" srcOrd="1" destOrd="0" presId="urn:microsoft.com/office/officeart/2005/8/layout/hierarchy1"/>
    <dgm:cxn modelId="{8410203D-E035-F74B-8D0F-0A92315DC650}" type="presParOf" srcId="{B80E1570-BEDF-F04D-9BF4-D32276FE927E}" destId="{6502B1C3-3EB6-164A-99F3-7450962060B6}" srcOrd="0" destOrd="0" presId="urn:microsoft.com/office/officeart/2005/8/layout/hierarchy1"/>
    <dgm:cxn modelId="{691FB620-6CE2-4442-92D5-CDD2E328196E}" type="presParOf" srcId="{B80E1570-BEDF-F04D-9BF4-D32276FE927E}" destId="{D2072C57-FAD6-4147-AADB-8FB9A6086EA5}" srcOrd="1" destOrd="0" presId="urn:microsoft.com/office/officeart/2005/8/layout/hierarchy1"/>
    <dgm:cxn modelId="{CD8A0C9E-80F3-C148-9067-BB4D57794520}" type="presParOf" srcId="{D2072C57-FAD6-4147-AADB-8FB9A6086EA5}" destId="{1F3FE919-D6E2-C44D-A66A-558E4837137A}" srcOrd="0" destOrd="0" presId="urn:microsoft.com/office/officeart/2005/8/layout/hierarchy1"/>
    <dgm:cxn modelId="{235A4860-AB52-594E-9293-FD5664D86F84}" type="presParOf" srcId="{1F3FE919-D6E2-C44D-A66A-558E4837137A}" destId="{94A5C6A6-E4B2-7143-A6A6-CA184AC5342E}" srcOrd="0" destOrd="0" presId="urn:microsoft.com/office/officeart/2005/8/layout/hierarchy1"/>
    <dgm:cxn modelId="{085AAEE7-72A6-DA41-A740-4A7AF1CD9D01}" type="presParOf" srcId="{1F3FE919-D6E2-C44D-A66A-558E4837137A}" destId="{9DED4AC0-768A-614F-A99C-B954D6718947}" srcOrd="1" destOrd="0" presId="urn:microsoft.com/office/officeart/2005/8/layout/hierarchy1"/>
    <dgm:cxn modelId="{E32C0B4F-EFDC-A440-80D8-78193E40D0D4}" type="presParOf" srcId="{D2072C57-FAD6-4147-AADB-8FB9A6086EA5}" destId="{F8F98FA8-99A6-6A4E-A74C-192E6F92C2A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8B9DA-7BDD-3243-B4BE-A8418A3F3A45}">
      <dsp:nvSpPr>
        <dsp:cNvPr id="0" name=""/>
        <dsp:cNvSpPr/>
      </dsp:nvSpPr>
      <dsp:spPr>
        <a:xfrm>
          <a:off x="1278159" y="847329"/>
          <a:ext cx="291314" cy="353278"/>
        </a:xfrm>
        <a:custGeom>
          <a:avLst/>
          <a:gdLst/>
          <a:ahLst/>
          <a:cxnLst/>
          <a:rect l="0" t="0" r="0" b="0"/>
          <a:pathLst>
            <a:path>
              <a:moveTo>
                <a:pt x="291314" y="0"/>
              </a:moveTo>
              <a:lnTo>
                <a:pt x="291314" y="233234"/>
              </a:lnTo>
              <a:lnTo>
                <a:pt x="0" y="233234"/>
              </a:lnTo>
              <a:lnTo>
                <a:pt x="0" y="35327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3A5675-66B8-E74C-A5FD-3D242940B105}">
      <dsp:nvSpPr>
        <dsp:cNvPr id="0" name=""/>
        <dsp:cNvSpPr/>
      </dsp:nvSpPr>
      <dsp:spPr>
        <a:xfrm>
          <a:off x="921560" y="24479"/>
          <a:ext cx="1295827" cy="82285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8E86C4-543C-A546-8F89-6DC1739C3372}">
      <dsp:nvSpPr>
        <dsp:cNvPr id="0" name=""/>
        <dsp:cNvSpPr/>
      </dsp:nvSpPr>
      <dsp:spPr>
        <a:xfrm>
          <a:off x="1065541" y="161260"/>
          <a:ext cx="1295827" cy="822850"/>
        </a:xfrm>
        <a:prstGeom prst="roundRect">
          <a:avLst>
            <a:gd name="adj" fmla="val 10000"/>
          </a:avLst>
        </a:prstGeom>
        <a:solidFill>
          <a:schemeClr val="tx2">
            <a:lumMod val="40000"/>
            <a:lumOff val="6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Board of Directors</a:t>
          </a:r>
          <a:endParaRPr lang="en-US" sz="2100" kern="1200" dirty="0"/>
        </a:p>
      </dsp:txBody>
      <dsp:txXfrm>
        <a:off x="1089641" y="185360"/>
        <a:ext cx="1247627" cy="774650"/>
      </dsp:txXfrm>
    </dsp:sp>
    <dsp:sp modelId="{6C246F46-2441-BE42-901B-BE1A29DAF1FD}">
      <dsp:nvSpPr>
        <dsp:cNvPr id="0" name=""/>
        <dsp:cNvSpPr/>
      </dsp:nvSpPr>
      <dsp:spPr>
        <a:xfrm>
          <a:off x="630245" y="1200607"/>
          <a:ext cx="1295827" cy="82285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9ECDBC4-D97D-0840-B52B-9143E4D3003D}">
      <dsp:nvSpPr>
        <dsp:cNvPr id="0" name=""/>
        <dsp:cNvSpPr/>
      </dsp:nvSpPr>
      <dsp:spPr>
        <a:xfrm>
          <a:off x="774226" y="1337389"/>
          <a:ext cx="1295827" cy="8228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ED and Staff</a:t>
          </a:r>
          <a:endParaRPr lang="en-US" sz="2100" kern="1200" dirty="0"/>
        </a:p>
      </dsp:txBody>
      <dsp:txXfrm>
        <a:off x="798326" y="1361489"/>
        <a:ext cx="1247627" cy="774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9F832-4EA8-1D40-9B03-45961D7E7B34}">
      <dsp:nvSpPr>
        <dsp:cNvPr id="0" name=""/>
        <dsp:cNvSpPr/>
      </dsp:nvSpPr>
      <dsp:spPr>
        <a:xfrm>
          <a:off x="1313070" y="647525"/>
          <a:ext cx="258420" cy="305516"/>
        </a:xfrm>
        <a:custGeom>
          <a:avLst/>
          <a:gdLst/>
          <a:ahLst/>
          <a:cxnLst/>
          <a:rect l="0" t="0" r="0" b="0"/>
          <a:pathLst>
            <a:path>
              <a:moveTo>
                <a:pt x="258420" y="0"/>
              </a:moveTo>
              <a:lnTo>
                <a:pt x="258420" y="210241"/>
              </a:lnTo>
              <a:lnTo>
                <a:pt x="0" y="210241"/>
              </a:lnTo>
              <a:lnTo>
                <a:pt x="0" y="3055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3A5675-66B8-E74C-A5FD-3D242940B105}">
      <dsp:nvSpPr>
        <dsp:cNvPr id="0" name=""/>
        <dsp:cNvSpPr/>
      </dsp:nvSpPr>
      <dsp:spPr>
        <a:xfrm>
          <a:off x="1057262" y="-5545"/>
          <a:ext cx="1028458" cy="65307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8E86C4-543C-A546-8F89-6DC1739C3372}">
      <dsp:nvSpPr>
        <dsp:cNvPr id="0" name=""/>
        <dsp:cNvSpPr/>
      </dsp:nvSpPr>
      <dsp:spPr>
        <a:xfrm>
          <a:off x="1171535" y="103014"/>
          <a:ext cx="1028458" cy="653070"/>
        </a:xfrm>
        <a:prstGeom prst="roundRect">
          <a:avLst>
            <a:gd name="adj" fmla="val 10000"/>
          </a:avLst>
        </a:prstGeom>
        <a:solidFill>
          <a:schemeClr val="tx2">
            <a:lumMod val="40000"/>
            <a:lumOff val="6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Board of Directors</a:t>
          </a:r>
          <a:endParaRPr lang="en-US" sz="1700" kern="1200" dirty="0"/>
        </a:p>
      </dsp:txBody>
      <dsp:txXfrm>
        <a:off x="1190663" y="122142"/>
        <a:ext cx="990202" cy="614814"/>
      </dsp:txXfrm>
    </dsp:sp>
    <dsp:sp modelId="{36ADDB37-2D0C-D744-8897-0C7AB72F88D2}">
      <dsp:nvSpPr>
        <dsp:cNvPr id="0" name=""/>
        <dsp:cNvSpPr/>
      </dsp:nvSpPr>
      <dsp:spPr>
        <a:xfrm>
          <a:off x="798841" y="953042"/>
          <a:ext cx="1028458" cy="65307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D0E8CFB-A056-2D4A-92E4-B3ACAC19548A}">
      <dsp:nvSpPr>
        <dsp:cNvPr id="0" name=""/>
        <dsp:cNvSpPr/>
      </dsp:nvSpPr>
      <dsp:spPr>
        <a:xfrm>
          <a:off x="913114" y="1061601"/>
          <a:ext cx="1028458" cy="653070"/>
        </a:xfrm>
        <a:prstGeom prst="roundRect">
          <a:avLst>
            <a:gd name="adj" fmla="val 10000"/>
          </a:avLst>
        </a:prstGeom>
        <a:solidFill>
          <a:schemeClr val="bg1"/>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ED and Staff</a:t>
          </a:r>
          <a:endParaRPr lang="en-US" sz="1700" kern="1200" dirty="0"/>
        </a:p>
      </dsp:txBody>
      <dsp:txXfrm>
        <a:off x="932242" y="1080729"/>
        <a:ext cx="990202" cy="6148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2B1C3-3EB6-164A-99F3-7450962060B6}">
      <dsp:nvSpPr>
        <dsp:cNvPr id="0" name=""/>
        <dsp:cNvSpPr/>
      </dsp:nvSpPr>
      <dsp:spPr>
        <a:xfrm>
          <a:off x="3011600" y="1603873"/>
          <a:ext cx="91440" cy="298527"/>
        </a:xfrm>
        <a:custGeom>
          <a:avLst/>
          <a:gdLst/>
          <a:ahLst/>
          <a:cxnLst/>
          <a:rect l="0" t="0" r="0" b="0"/>
          <a:pathLst>
            <a:path>
              <a:moveTo>
                <a:pt x="45720" y="0"/>
              </a:moveTo>
              <a:lnTo>
                <a:pt x="45720" y="298527"/>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C1CA72-CFD0-874D-8108-6F650D2472E4}">
      <dsp:nvSpPr>
        <dsp:cNvPr id="0" name=""/>
        <dsp:cNvSpPr/>
      </dsp:nvSpPr>
      <dsp:spPr>
        <a:xfrm>
          <a:off x="3011600" y="653545"/>
          <a:ext cx="91440" cy="298527"/>
        </a:xfrm>
        <a:custGeom>
          <a:avLst/>
          <a:gdLst/>
          <a:ahLst/>
          <a:cxnLst/>
          <a:rect l="0" t="0" r="0" b="0"/>
          <a:pathLst>
            <a:path>
              <a:moveTo>
                <a:pt x="45720" y="0"/>
              </a:moveTo>
              <a:lnTo>
                <a:pt x="45720" y="2985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3A5675-66B8-E74C-A5FD-3D242940B105}">
      <dsp:nvSpPr>
        <dsp:cNvPr id="0" name=""/>
        <dsp:cNvSpPr/>
      </dsp:nvSpPr>
      <dsp:spPr>
        <a:xfrm>
          <a:off x="2544092" y="1745"/>
          <a:ext cx="1026456" cy="6518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8E86C4-543C-A546-8F89-6DC1739C3372}">
      <dsp:nvSpPr>
        <dsp:cNvPr id="0" name=""/>
        <dsp:cNvSpPr/>
      </dsp:nvSpPr>
      <dsp:spPr>
        <a:xfrm>
          <a:off x="2658142" y="110094"/>
          <a:ext cx="1026456" cy="651800"/>
        </a:xfrm>
        <a:prstGeom prst="roundRect">
          <a:avLst>
            <a:gd name="adj" fmla="val 10000"/>
          </a:avLst>
        </a:prstGeom>
        <a:solidFill>
          <a:schemeClr val="tx2">
            <a:lumMod val="40000"/>
            <a:lumOff val="6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Board of Directors</a:t>
          </a:r>
          <a:endParaRPr lang="en-US" sz="1700" kern="1200" dirty="0"/>
        </a:p>
      </dsp:txBody>
      <dsp:txXfrm>
        <a:off x="2677233" y="129185"/>
        <a:ext cx="988274" cy="613618"/>
      </dsp:txXfrm>
    </dsp:sp>
    <dsp:sp modelId="{D1B14085-F922-884C-9BCA-91F556F415B5}">
      <dsp:nvSpPr>
        <dsp:cNvPr id="0" name=""/>
        <dsp:cNvSpPr/>
      </dsp:nvSpPr>
      <dsp:spPr>
        <a:xfrm>
          <a:off x="2544092" y="952073"/>
          <a:ext cx="1026456" cy="6518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E27F701-FD2C-D44B-8275-0D3F0A2A0C43}">
      <dsp:nvSpPr>
        <dsp:cNvPr id="0" name=""/>
        <dsp:cNvSpPr/>
      </dsp:nvSpPr>
      <dsp:spPr>
        <a:xfrm>
          <a:off x="2658142" y="1060422"/>
          <a:ext cx="1026456" cy="6518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ED</a:t>
          </a:r>
          <a:endParaRPr lang="en-US" sz="1700" kern="1200" dirty="0"/>
        </a:p>
      </dsp:txBody>
      <dsp:txXfrm>
        <a:off x="2677233" y="1079513"/>
        <a:ext cx="988274" cy="613618"/>
      </dsp:txXfrm>
    </dsp:sp>
    <dsp:sp modelId="{94A5C6A6-E4B2-7143-A6A6-CA184AC5342E}">
      <dsp:nvSpPr>
        <dsp:cNvPr id="0" name=""/>
        <dsp:cNvSpPr/>
      </dsp:nvSpPr>
      <dsp:spPr>
        <a:xfrm>
          <a:off x="2544092" y="1902401"/>
          <a:ext cx="1026456" cy="6518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ED4AC0-768A-614F-A99C-B954D6718947}">
      <dsp:nvSpPr>
        <dsp:cNvPr id="0" name=""/>
        <dsp:cNvSpPr/>
      </dsp:nvSpPr>
      <dsp:spPr>
        <a:xfrm>
          <a:off x="2658142" y="2010750"/>
          <a:ext cx="1026456" cy="6518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Staff </a:t>
          </a:r>
        </a:p>
      </dsp:txBody>
      <dsp:txXfrm>
        <a:off x="2677233" y="2029841"/>
        <a:ext cx="988274" cy="6136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jpe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7" name="Rectangle 5"/>
          <p:cNvSpPr>
            <a:spLocks noGrp="1" noChangeArrowheads="1"/>
          </p:cNvSpPr>
          <p:nvPr>
            <p:ph type="sldNum" sz="quarter" idx="3"/>
          </p:nvPr>
        </p:nvSpPr>
        <p:spPr bwMode="auto">
          <a:xfrm>
            <a:off x="3361184" y="8829967"/>
            <a:ext cx="3647594"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0" hangingPunct="0">
              <a:defRPr sz="1300" smtClean="0">
                <a:latin typeface="Arial" pitchFamily="34" charset="0"/>
                <a:cs typeface="Arial" pitchFamily="34" charset="0"/>
              </a:defRPr>
            </a:lvl1pPr>
          </a:lstStyle>
          <a:p>
            <a:pPr algn="l">
              <a:defRPr/>
            </a:pPr>
            <a:r>
              <a:rPr lang="en-US" sz="1100" dirty="0" smtClean="0">
                <a:latin typeface="+mj-lt"/>
              </a:rPr>
              <a:t>GPSC Spring Summit 2017</a:t>
            </a:r>
          </a:p>
          <a:p>
            <a:pPr algn="l">
              <a:defRPr/>
            </a:pPr>
            <a:r>
              <a:rPr lang="en-US" sz="1100" dirty="0" err="1" smtClean="0">
                <a:latin typeface="+mj-lt"/>
              </a:rPr>
              <a:t>dilworth@sfu.ca</a:t>
            </a:r>
            <a:r>
              <a:rPr lang="en-US" sz="1100" dirty="0" smtClean="0">
                <a:latin typeface="+mj-lt"/>
              </a:rPr>
              <a:t>                                                                       </a:t>
            </a:r>
            <a:fld id="{8EB8A3A8-EB7A-4E2F-86BA-47577B9920C7}" type="slidenum">
              <a:rPr lang="en-US" sz="1100" smtClean="0">
                <a:latin typeface="+mj-lt"/>
              </a:rPr>
              <a:pPr>
                <a:defRPr/>
              </a:pPr>
              <a:t>‹#›</a:t>
            </a:fld>
            <a:endParaRPr lang="en-US" sz="1100" dirty="0">
              <a:latin typeface="+mj-lt"/>
            </a:endParaRPr>
          </a:p>
        </p:txBody>
      </p:sp>
      <p:pic>
        <p:nvPicPr>
          <p:cNvPr id="8" name="Picture 7" descr="\\atlantis.bus.sfu.ca\lsg\7. Marketing Materials\Logos\Beedie\SFU Beedie ExecEd 2 Lines Exten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62" y="179494"/>
            <a:ext cx="2520279" cy="449585"/>
          </a:xfrm>
          <a:prstGeom prst="rect">
            <a:avLst/>
          </a:prstGeom>
          <a:noFill/>
          <a:ln>
            <a:noFill/>
          </a:ln>
        </p:spPr>
      </p:pic>
      <p:sp>
        <p:nvSpPr>
          <p:cNvPr id="5" name="Date Placeholder 2"/>
          <p:cNvSpPr>
            <a:spLocks noGrp="1"/>
          </p:cNvSpPr>
          <p:nvPr>
            <p:ph type="dt" sz="quarter" idx="1"/>
          </p:nvPr>
        </p:nvSpPr>
        <p:spPr>
          <a:xfrm>
            <a:off x="8067" y="8832195"/>
            <a:ext cx="3038144" cy="464205"/>
          </a:xfrm>
          <a:prstGeom prst="rect">
            <a:avLst/>
          </a:prstGeom>
        </p:spPr>
        <p:txBody>
          <a:bodyPr vert="horz" lIns="92265" tIns="46132" rIns="92265" bIns="46132" rtlCol="0"/>
          <a:lstStyle>
            <a:lvl1pPr algn="l">
              <a:defRPr sz="1000">
                <a:latin typeface="Arial" pitchFamily="34" charset="0"/>
                <a:ea typeface="ＭＳ Ｐゴシック" pitchFamily="34" charset="-128"/>
                <a:cs typeface="+mn-cs"/>
              </a:defRPr>
            </a:lvl1pPr>
          </a:lstStyle>
          <a:p>
            <a:pPr>
              <a:defRPr/>
            </a:pPr>
            <a:r>
              <a:rPr lang="en-US" sz="1100" i="1" dirty="0" smtClean="0">
                <a:latin typeface="+mj-lt"/>
              </a:rPr>
              <a:t>“Organizing for Performance”</a:t>
            </a:r>
          </a:p>
          <a:p>
            <a:pPr>
              <a:defRPr/>
            </a:pPr>
            <a:r>
              <a:rPr lang="en-US" sz="1100" i="1" dirty="0" smtClean="0">
                <a:latin typeface="+mj-lt"/>
              </a:rPr>
              <a:t>Division Governance 2018 and Beyond</a:t>
            </a:r>
          </a:p>
          <a:p>
            <a:pPr>
              <a:defRPr/>
            </a:pPr>
            <a:endParaRPr lang="en-US" sz="1100" dirty="0">
              <a:latin typeface="+mj-lt"/>
            </a:endParaRPr>
          </a:p>
        </p:txBody>
      </p:sp>
    </p:spTree>
    <p:extLst>
      <p:ext uri="{BB962C8B-B14F-4D97-AF65-F5344CB8AC3E}">
        <p14:creationId xmlns:p14="http://schemas.microsoft.com/office/powerpoint/2010/main" val="10557479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eaLnBrk="0" hangingPunct="0">
              <a:defRPr sz="1300">
                <a:latin typeface="Arial" charset="0"/>
                <a:ea typeface="ＭＳ Ｐゴシック" pitchFamily="64" charset="-128"/>
                <a:cs typeface="+mn-cs"/>
              </a:defRPr>
            </a:lvl1pPr>
          </a:lstStyle>
          <a:p>
            <a:pPr>
              <a:defRPr/>
            </a:pPr>
            <a:endParaRPr lang="en-US" dirty="0"/>
          </a:p>
        </p:txBody>
      </p:sp>
      <p:sp>
        <p:nvSpPr>
          <p:cNvPr id="5123" name="Rectangle 1027"/>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eaLnBrk="0" hangingPunct="0">
              <a:defRPr sz="1300">
                <a:latin typeface="Arial" charset="0"/>
                <a:ea typeface="ＭＳ Ｐゴシック" pitchFamily="64" charset="-128"/>
                <a:cs typeface="+mn-cs"/>
              </a:defRPr>
            </a:lvl1pPr>
          </a:lstStyle>
          <a:p>
            <a:pPr>
              <a:defRPr/>
            </a:pPr>
            <a:endParaRPr lang="en-US" dirty="0"/>
          </a:p>
        </p:txBody>
      </p:sp>
      <p:sp>
        <p:nvSpPr>
          <p:cNvPr id="13316" name="Rectangle 1028"/>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125" name="Rectangle 1029"/>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1030"/>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eaLnBrk="0" hangingPunct="0">
              <a:defRPr sz="1300">
                <a:latin typeface="Arial" charset="0"/>
                <a:ea typeface="ＭＳ Ｐゴシック" pitchFamily="64" charset="-128"/>
                <a:cs typeface="+mn-cs"/>
              </a:defRPr>
            </a:lvl1pPr>
          </a:lstStyle>
          <a:p>
            <a:pPr>
              <a:defRPr/>
            </a:pPr>
            <a:endParaRPr lang="en-US" dirty="0"/>
          </a:p>
        </p:txBody>
      </p:sp>
      <p:sp>
        <p:nvSpPr>
          <p:cNvPr id="5127" name="Rectangle 1031"/>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eaLnBrk="0" hangingPunct="0">
              <a:defRPr sz="1300">
                <a:latin typeface="Arial" charset="0"/>
                <a:ea typeface="ＭＳ Ｐゴシック" pitchFamily="64" charset="-128"/>
                <a:cs typeface="+mn-cs"/>
              </a:defRPr>
            </a:lvl1pPr>
          </a:lstStyle>
          <a:p>
            <a:pPr>
              <a:defRPr/>
            </a:pPr>
            <a:fld id="{DD34E1F0-CDA9-40E9-B72E-58B40A1B40B2}" type="slidenum">
              <a:rPr lang="en-US"/>
              <a:pPr>
                <a:defRPr/>
              </a:pPr>
              <a:t>‹#›</a:t>
            </a:fld>
            <a:endParaRPr lang="en-US" dirty="0"/>
          </a:p>
        </p:txBody>
      </p:sp>
    </p:spTree>
    <p:extLst>
      <p:ext uri="{BB962C8B-B14F-4D97-AF65-F5344CB8AC3E}">
        <p14:creationId xmlns:p14="http://schemas.microsoft.com/office/powerpoint/2010/main" val="86429059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2716"/>
            <a:ext cx="8229600" cy="1080120"/>
          </a:xfrm>
        </p:spPr>
        <p:txBody>
          <a:bodyPr/>
          <a:lstStyle/>
          <a:p>
            <a:r>
              <a:rPr lang="en-CA" dirty="0" smtClean="0"/>
              <a:t>Click to edit Master title style</a:t>
            </a:r>
            <a:endParaRPr lang="en-US" dirty="0"/>
          </a:p>
        </p:txBody>
      </p:sp>
      <p:sp>
        <p:nvSpPr>
          <p:cNvPr id="3" name="Content Placeholder 2"/>
          <p:cNvSpPr>
            <a:spLocks noGrp="1"/>
          </p:cNvSpPr>
          <p:nvPr>
            <p:ph idx="1"/>
          </p:nvPr>
        </p:nvSpPr>
        <p:spPr>
          <a:xfrm>
            <a:off x="457200" y="1952836"/>
            <a:ext cx="8229600" cy="355838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CD00F399-D0FF-4E6C-9556-8ABAFBF4593D}"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6712"/>
            <a:ext cx="8229600" cy="862706"/>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457200" y="1851818"/>
            <a:ext cx="8229600" cy="3558382"/>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pic>
        <p:nvPicPr>
          <p:cNvPr id="7" name="Picture 6" descr="Untitled-1.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836" r:id="rId1"/>
    <p:sldLayoutId id="2147483837" r:id="rId2"/>
  </p:sldLayoutIdLst>
  <p:transition>
    <p:fade/>
  </p:transition>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Three Examples</a:t>
            </a:r>
            <a:endParaRPr lang="en-US" b="1" dirty="0"/>
          </a:p>
        </p:txBody>
      </p:sp>
      <p:sp>
        <p:nvSpPr>
          <p:cNvPr id="3" name="Content Placeholder 2"/>
          <p:cNvSpPr>
            <a:spLocks noGrp="1"/>
          </p:cNvSpPr>
          <p:nvPr>
            <p:ph idx="1"/>
          </p:nvPr>
        </p:nvSpPr>
        <p:spPr>
          <a:xfrm>
            <a:off x="457200" y="2642926"/>
            <a:ext cx="8229600" cy="3558382"/>
          </a:xfrm>
        </p:spPr>
        <p:txBody>
          <a:bodyPr>
            <a:normAutofit fontScale="92500" lnSpcReduction="10000"/>
          </a:bodyPr>
          <a:lstStyle/>
          <a:p>
            <a:pPr marL="0" indent="0" algn="ctr">
              <a:buNone/>
            </a:pPr>
            <a:r>
              <a:rPr lang="en-US" sz="4000" dirty="0" smtClean="0"/>
              <a:t>Divisions of Family Practice</a:t>
            </a:r>
          </a:p>
          <a:p>
            <a:pPr marL="0" indent="0" algn="ctr">
              <a:buNone/>
            </a:pPr>
            <a:r>
              <a:rPr lang="en-US" sz="4000" dirty="0" smtClean="0"/>
              <a:t>Board Configurations in line with </a:t>
            </a:r>
          </a:p>
          <a:p>
            <a:pPr marL="0" indent="0" algn="ctr">
              <a:buNone/>
            </a:pPr>
            <a:r>
              <a:rPr lang="en-US" sz="4000" dirty="0" smtClean="0"/>
              <a:t>Section 41 New BC Societies Act</a:t>
            </a:r>
          </a:p>
          <a:p>
            <a:pPr marL="0" indent="0" algn="ctr">
              <a:buNone/>
            </a:pPr>
            <a:endParaRPr lang="en-US" sz="4000" dirty="0"/>
          </a:p>
          <a:p>
            <a:pPr marL="0" indent="0" algn="r">
              <a:buNone/>
            </a:pPr>
            <a:r>
              <a:rPr lang="en-US" sz="1900" i="1" dirty="0" smtClean="0"/>
              <a:t>Reference: </a:t>
            </a:r>
            <a:r>
              <a:rPr lang="en-US" sz="1900" i="1" dirty="0" err="1" smtClean="0"/>
              <a:t>DofFP’s</a:t>
            </a:r>
            <a:r>
              <a:rPr lang="en-US" sz="1900" i="1" dirty="0" smtClean="0"/>
              <a:t> </a:t>
            </a:r>
            <a:r>
              <a:rPr lang="en-US" sz="1900" i="1" dirty="0"/>
              <a:t>And New Societies Act</a:t>
            </a:r>
            <a:r>
              <a:rPr lang="en-US" sz="1900" i="1" dirty="0" smtClean="0"/>
              <a:t>.</a:t>
            </a:r>
          </a:p>
          <a:p>
            <a:pPr marL="0" indent="0" algn="r">
              <a:buNone/>
            </a:pPr>
            <a:r>
              <a:rPr lang="en-US" sz="1900" i="1" dirty="0" smtClean="0"/>
              <a:t> </a:t>
            </a:r>
            <a:r>
              <a:rPr lang="en-US" sz="1900" i="1" dirty="0"/>
              <a:t>Update on complying with Section 41. </a:t>
            </a:r>
          </a:p>
          <a:p>
            <a:pPr marL="0" indent="0" algn="r">
              <a:buNone/>
            </a:pPr>
            <a:r>
              <a:rPr lang="en-US" sz="1900" i="1" dirty="0"/>
              <a:t>Doctors of BC May 2017</a:t>
            </a:r>
            <a:endParaRPr lang="en-CA" sz="1900" i="1" dirty="0"/>
          </a:p>
          <a:p>
            <a:pPr marL="0" indent="0" algn="ctr">
              <a:buNone/>
            </a:pPr>
            <a:endParaRPr lang="en-US" sz="4000" dirty="0" smtClean="0"/>
          </a:p>
        </p:txBody>
      </p:sp>
    </p:spTree>
    <p:extLst>
      <p:ext uri="{BB962C8B-B14F-4D97-AF65-F5344CB8AC3E}">
        <p14:creationId xmlns:p14="http://schemas.microsoft.com/office/powerpoint/2010/main" val="126353624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159732" y="1016732"/>
            <a:ext cx="4650559" cy="4602303"/>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dirty="0">
              <a:solidFill>
                <a:schemeClr val="tx1"/>
              </a:solidFill>
            </a:endParaRPr>
          </a:p>
        </p:txBody>
      </p:sp>
      <p:graphicFrame>
        <p:nvGraphicFramePr>
          <p:cNvPr id="18" name="Content Placeholder 3"/>
          <p:cNvGraphicFramePr>
            <a:graphicFrameLocks noGrp="1"/>
          </p:cNvGraphicFramePr>
          <p:nvPr>
            <p:ph idx="1"/>
            <p:extLst/>
          </p:nvPr>
        </p:nvGraphicFramePr>
        <p:xfrm>
          <a:off x="2826875" y="1291940"/>
          <a:ext cx="2700300"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36511" y="1025860"/>
            <a:ext cx="2592288" cy="854968"/>
          </a:xfrm>
        </p:spPr>
        <p:txBody>
          <a:bodyPr>
            <a:normAutofit fontScale="90000"/>
          </a:bodyPr>
          <a:lstStyle/>
          <a:p>
            <a:pPr algn="l"/>
            <a:r>
              <a:rPr lang="en-US" b="1" dirty="0" smtClean="0"/>
              <a:t>Example 1</a:t>
            </a:r>
            <a:br>
              <a:rPr lang="en-US" b="1" dirty="0" smtClean="0"/>
            </a:br>
            <a:r>
              <a:rPr lang="en-US" sz="2000" b="1" dirty="0" smtClean="0"/>
              <a:t>Diversify Board </a:t>
            </a:r>
            <a:br>
              <a:rPr lang="en-US" sz="2000" b="1" dirty="0" smtClean="0"/>
            </a:br>
            <a:r>
              <a:rPr lang="en-US" sz="2000" b="1" dirty="0" smtClean="0"/>
              <a:t>Minority are GP’s</a:t>
            </a:r>
            <a:endParaRPr lang="en-US" sz="2000" b="1" dirty="0"/>
          </a:p>
        </p:txBody>
      </p:sp>
      <p:sp>
        <p:nvSpPr>
          <p:cNvPr id="8" name="TextBox 7"/>
          <p:cNvSpPr txBox="1"/>
          <p:nvPr/>
        </p:nvSpPr>
        <p:spPr>
          <a:xfrm>
            <a:off x="7128284" y="908720"/>
            <a:ext cx="1836204" cy="923330"/>
          </a:xfrm>
          <a:prstGeom prst="rect">
            <a:avLst/>
          </a:prstGeom>
          <a:noFill/>
        </p:spPr>
        <p:txBody>
          <a:bodyPr wrap="square" rtlCol="0">
            <a:spAutoFit/>
          </a:bodyPr>
          <a:lstStyle/>
          <a:p>
            <a:r>
              <a:rPr lang="en-US" sz="1800" b="1" u="sng" dirty="0" smtClean="0"/>
              <a:t>7 on Board</a:t>
            </a:r>
          </a:p>
          <a:p>
            <a:pPr marL="285750" indent="-285750">
              <a:buFont typeface="Arial" panose="020B0604020202020204" pitchFamily="34" charset="0"/>
              <a:buChar char="•"/>
            </a:pPr>
            <a:r>
              <a:rPr lang="en-US" sz="1800" dirty="0"/>
              <a:t>3</a:t>
            </a:r>
            <a:r>
              <a:rPr lang="en-US" sz="1800" dirty="0" smtClean="0"/>
              <a:t> GP’s</a:t>
            </a:r>
          </a:p>
          <a:p>
            <a:pPr marL="285750" indent="-285750">
              <a:buFont typeface="Arial" panose="020B0604020202020204" pitchFamily="34" charset="0"/>
              <a:buChar char="•"/>
            </a:pPr>
            <a:r>
              <a:rPr lang="en-US" sz="1800" dirty="0"/>
              <a:t>4</a:t>
            </a:r>
            <a:r>
              <a:rPr lang="en-US" sz="1800" dirty="0" smtClean="0"/>
              <a:t> Non-GP’s</a:t>
            </a:r>
            <a:endParaRPr lang="en-US" sz="1800" dirty="0"/>
          </a:p>
        </p:txBody>
      </p:sp>
      <p:sp>
        <p:nvSpPr>
          <p:cNvPr id="15" name="TextBox 14"/>
          <p:cNvSpPr txBox="1"/>
          <p:nvPr/>
        </p:nvSpPr>
        <p:spPr>
          <a:xfrm>
            <a:off x="6573278" y="2651428"/>
            <a:ext cx="1779142" cy="1569660"/>
          </a:xfrm>
          <a:prstGeom prst="rect">
            <a:avLst/>
          </a:prstGeom>
          <a:noFill/>
        </p:spPr>
        <p:txBody>
          <a:bodyPr wrap="square" rtlCol="0">
            <a:spAutoFit/>
          </a:bodyPr>
          <a:lstStyle/>
          <a:p>
            <a:endParaRPr lang="en-US" dirty="0" smtClean="0"/>
          </a:p>
          <a:p>
            <a:pPr algn="ctr"/>
            <a:r>
              <a:rPr lang="en-US" dirty="0" smtClean="0"/>
              <a:t>Work of Entity</a:t>
            </a:r>
          </a:p>
          <a:p>
            <a:pPr algn="ctr"/>
            <a:r>
              <a:rPr lang="en-US" dirty="0" smtClean="0"/>
              <a:t>Operations</a:t>
            </a:r>
            <a:endParaRPr lang="en-US" dirty="0"/>
          </a:p>
        </p:txBody>
      </p:sp>
      <p:sp>
        <p:nvSpPr>
          <p:cNvPr id="19" name="TextBox 18"/>
          <p:cNvSpPr txBox="1"/>
          <p:nvPr/>
        </p:nvSpPr>
        <p:spPr>
          <a:xfrm>
            <a:off x="6357079" y="5657182"/>
            <a:ext cx="1815321" cy="400110"/>
          </a:xfrm>
          <a:prstGeom prst="rect">
            <a:avLst/>
          </a:prstGeom>
          <a:noFill/>
        </p:spPr>
        <p:txBody>
          <a:bodyPr wrap="none" rtlCol="0">
            <a:spAutoFit/>
          </a:bodyPr>
          <a:lstStyle/>
          <a:p>
            <a:r>
              <a:rPr lang="en-US" sz="2000" b="1" i="1" dirty="0" smtClean="0">
                <a:solidFill>
                  <a:schemeClr val="accent3">
                    <a:lumMod val="50000"/>
                  </a:schemeClr>
                </a:solidFill>
                <a:latin typeface="Arial Black"/>
                <a:cs typeface="Arial Black"/>
              </a:rPr>
              <a:t>“Offerings”</a:t>
            </a:r>
            <a:endParaRPr lang="en-US" sz="2000" b="1" i="1" dirty="0">
              <a:solidFill>
                <a:schemeClr val="accent3">
                  <a:lumMod val="50000"/>
                </a:schemeClr>
              </a:solidFill>
              <a:latin typeface="Arial Black"/>
              <a:cs typeface="Arial Black"/>
            </a:endParaRPr>
          </a:p>
        </p:txBody>
      </p:sp>
      <p:sp>
        <p:nvSpPr>
          <p:cNvPr id="21" name="TextBox 20"/>
          <p:cNvSpPr txBox="1"/>
          <p:nvPr/>
        </p:nvSpPr>
        <p:spPr>
          <a:xfrm>
            <a:off x="562573" y="5769260"/>
            <a:ext cx="3541375" cy="830997"/>
          </a:xfrm>
          <a:prstGeom prst="rect">
            <a:avLst/>
          </a:prstGeom>
          <a:solidFill>
            <a:srgbClr val="FF0000">
              <a:alpha val="90000"/>
            </a:srgbClr>
          </a:solidFill>
        </p:spPr>
        <p:txBody>
          <a:bodyPr wrap="square" rtlCol="0">
            <a:spAutoFit/>
          </a:bodyPr>
          <a:lstStyle/>
          <a:p>
            <a:pPr algn="ctr"/>
            <a:r>
              <a:rPr lang="en-US" sz="1600" b="1" dirty="0" smtClean="0"/>
              <a:t>Community Recipients</a:t>
            </a:r>
          </a:p>
          <a:p>
            <a:pPr algn="ctr"/>
            <a:r>
              <a:rPr lang="en-US" sz="1600" b="1" dirty="0" smtClean="0"/>
              <a:t>(e.g. Patients, Clinical advising to teams)</a:t>
            </a:r>
            <a:endParaRPr lang="en-US" sz="1600" b="1" dirty="0"/>
          </a:p>
        </p:txBody>
      </p:sp>
      <p:sp>
        <p:nvSpPr>
          <p:cNvPr id="24" name="Down Arrow 23"/>
          <p:cNvSpPr/>
          <p:nvPr/>
        </p:nvSpPr>
        <p:spPr>
          <a:xfrm rot="2686318">
            <a:off x="2218169" y="4880140"/>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rot="19396351">
            <a:off x="5823318" y="5154940"/>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4276979" y="5316937"/>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63988" y="6171691"/>
            <a:ext cx="3541375" cy="461665"/>
          </a:xfrm>
          <a:prstGeom prst="rect">
            <a:avLst/>
          </a:prstGeom>
          <a:solidFill>
            <a:srgbClr val="FF0000">
              <a:alpha val="90000"/>
            </a:srgbClr>
          </a:solidFill>
        </p:spPr>
        <p:txBody>
          <a:bodyPr wrap="square" rtlCol="0">
            <a:spAutoFit/>
          </a:bodyPr>
          <a:lstStyle/>
          <a:p>
            <a:pPr algn="ctr"/>
            <a:r>
              <a:rPr lang="en-US" b="1" dirty="0" smtClean="0"/>
              <a:t>Members of Division</a:t>
            </a:r>
            <a:endParaRPr lang="en-US" b="1" dirty="0"/>
          </a:p>
        </p:txBody>
      </p:sp>
      <p:sp>
        <p:nvSpPr>
          <p:cNvPr id="23" name="Bent-Up Arrow 22"/>
          <p:cNvSpPr/>
          <p:nvPr/>
        </p:nvSpPr>
        <p:spPr>
          <a:xfrm rot="16200000">
            <a:off x="6855547" y="2496748"/>
            <a:ext cx="592921" cy="623510"/>
          </a:xfrm>
          <a:prstGeom prst="bentUp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Bent-Up Arrow 24"/>
          <p:cNvSpPr/>
          <p:nvPr/>
        </p:nvSpPr>
        <p:spPr>
          <a:xfrm rot="16200000" flipH="1">
            <a:off x="6867828" y="4212660"/>
            <a:ext cx="592920" cy="648072"/>
          </a:xfrm>
          <a:prstGeom prst="bentUp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275856" y="4005064"/>
            <a:ext cx="2484276" cy="1044116"/>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Project Planning and Leadership</a:t>
            </a:r>
          </a:p>
          <a:p>
            <a:pPr algn="ctr"/>
            <a:r>
              <a:rPr lang="en-US" sz="1600" dirty="0" smtClean="0"/>
              <a:t>Staff, Division Members, </a:t>
            </a:r>
            <a:endParaRPr lang="en-US" sz="1600" dirty="0"/>
          </a:p>
          <a:p>
            <a:pPr algn="ctr"/>
            <a:r>
              <a:rPr lang="en-US" sz="1600" dirty="0" smtClean="0"/>
              <a:t>GP Board Members</a:t>
            </a:r>
          </a:p>
        </p:txBody>
      </p:sp>
      <p:sp>
        <p:nvSpPr>
          <p:cNvPr id="4" name="TextBox 3"/>
          <p:cNvSpPr txBox="1"/>
          <p:nvPr/>
        </p:nvSpPr>
        <p:spPr>
          <a:xfrm>
            <a:off x="6896" y="2564904"/>
            <a:ext cx="2044824" cy="2031325"/>
          </a:xfrm>
          <a:prstGeom prst="rect">
            <a:avLst/>
          </a:prstGeom>
          <a:noFill/>
        </p:spPr>
        <p:txBody>
          <a:bodyPr wrap="square" rtlCol="0">
            <a:spAutoFit/>
          </a:bodyPr>
          <a:lstStyle/>
          <a:p>
            <a:r>
              <a:rPr lang="en-US" sz="1800" i="1" dirty="0" smtClean="0"/>
              <a:t>Strategic Advisory Committee:  Program leads and physician from each community</a:t>
            </a:r>
          </a:p>
          <a:p>
            <a:endParaRPr lang="en-US" sz="1800" i="1" dirty="0" smtClean="0"/>
          </a:p>
        </p:txBody>
      </p:sp>
      <p:sp>
        <p:nvSpPr>
          <p:cNvPr id="31" name="TextBox 30"/>
          <p:cNvSpPr txBox="1"/>
          <p:nvPr/>
        </p:nvSpPr>
        <p:spPr>
          <a:xfrm>
            <a:off x="4391980" y="2888940"/>
            <a:ext cx="2088232" cy="830997"/>
          </a:xfrm>
          <a:prstGeom prst="rect">
            <a:avLst/>
          </a:prstGeom>
          <a:noFill/>
        </p:spPr>
        <p:txBody>
          <a:bodyPr wrap="square" rtlCol="0">
            <a:spAutoFit/>
          </a:bodyPr>
          <a:lstStyle/>
          <a:p>
            <a:endParaRPr lang="en-US" dirty="0" smtClean="0"/>
          </a:p>
          <a:p>
            <a:endParaRPr lang="en-US" dirty="0"/>
          </a:p>
        </p:txBody>
      </p:sp>
      <p:cxnSp>
        <p:nvCxnSpPr>
          <p:cNvPr id="32" name="Straight Arrow Connector 31"/>
          <p:cNvCxnSpPr/>
          <p:nvPr/>
        </p:nvCxnSpPr>
        <p:spPr>
          <a:xfrm flipV="1">
            <a:off x="1727684" y="1772816"/>
            <a:ext cx="1980220" cy="144016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53681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159732" y="800708"/>
            <a:ext cx="4650559" cy="4602303"/>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dirty="0">
              <a:solidFill>
                <a:schemeClr val="tx1"/>
              </a:solidFill>
            </a:endParaRPr>
          </a:p>
        </p:txBody>
      </p:sp>
      <p:graphicFrame>
        <p:nvGraphicFramePr>
          <p:cNvPr id="18" name="Content Placeholder 3"/>
          <p:cNvGraphicFramePr>
            <a:graphicFrameLocks noGrp="1"/>
          </p:cNvGraphicFramePr>
          <p:nvPr>
            <p:ph idx="1"/>
            <p:extLst/>
          </p:nvPr>
        </p:nvGraphicFramePr>
        <p:xfrm>
          <a:off x="2879812" y="976618"/>
          <a:ext cx="2740414" cy="1715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36511" y="1025859"/>
            <a:ext cx="2592288" cy="1215009"/>
          </a:xfrm>
        </p:spPr>
        <p:txBody>
          <a:bodyPr>
            <a:normAutofit fontScale="90000"/>
          </a:bodyPr>
          <a:lstStyle/>
          <a:p>
            <a:pPr algn="l"/>
            <a:r>
              <a:rPr lang="en-US" b="1" dirty="0" smtClean="0"/>
              <a:t>Example 2</a:t>
            </a:r>
            <a:br>
              <a:rPr lang="en-US" b="1" dirty="0" smtClean="0"/>
            </a:br>
            <a:r>
              <a:rPr lang="en-US" sz="2000" b="1" dirty="0" smtClean="0"/>
              <a:t>Diversify Board</a:t>
            </a:r>
            <a:br>
              <a:rPr lang="en-US" sz="2000" b="1" dirty="0" smtClean="0"/>
            </a:br>
            <a:r>
              <a:rPr lang="en-US" sz="2000" b="1" dirty="0" smtClean="0"/>
              <a:t>Majority are GP’s</a:t>
            </a:r>
            <a:endParaRPr lang="en-US" sz="2000" b="1" dirty="0"/>
          </a:p>
        </p:txBody>
      </p:sp>
      <p:sp>
        <p:nvSpPr>
          <p:cNvPr id="15" name="TextBox 14"/>
          <p:cNvSpPr txBox="1"/>
          <p:nvPr/>
        </p:nvSpPr>
        <p:spPr>
          <a:xfrm>
            <a:off x="6573278" y="2651428"/>
            <a:ext cx="1779142" cy="1569660"/>
          </a:xfrm>
          <a:prstGeom prst="rect">
            <a:avLst/>
          </a:prstGeom>
          <a:noFill/>
        </p:spPr>
        <p:txBody>
          <a:bodyPr wrap="square" rtlCol="0">
            <a:spAutoFit/>
          </a:bodyPr>
          <a:lstStyle/>
          <a:p>
            <a:endParaRPr lang="en-US" dirty="0" smtClean="0"/>
          </a:p>
          <a:p>
            <a:pPr algn="ctr"/>
            <a:r>
              <a:rPr lang="en-US" dirty="0" smtClean="0"/>
              <a:t>Work of Entity</a:t>
            </a:r>
          </a:p>
          <a:p>
            <a:pPr algn="ctr"/>
            <a:r>
              <a:rPr lang="en-US" dirty="0" smtClean="0"/>
              <a:t>Operations</a:t>
            </a:r>
            <a:endParaRPr lang="en-US" dirty="0"/>
          </a:p>
        </p:txBody>
      </p:sp>
      <p:sp>
        <p:nvSpPr>
          <p:cNvPr id="19" name="TextBox 18"/>
          <p:cNvSpPr txBox="1"/>
          <p:nvPr/>
        </p:nvSpPr>
        <p:spPr>
          <a:xfrm>
            <a:off x="6357079" y="5657182"/>
            <a:ext cx="1815321" cy="400110"/>
          </a:xfrm>
          <a:prstGeom prst="rect">
            <a:avLst/>
          </a:prstGeom>
          <a:noFill/>
        </p:spPr>
        <p:txBody>
          <a:bodyPr wrap="none" rtlCol="0">
            <a:spAutoFit/>
          </a:bodyPr>
          <a:lstStyle/>
          <a:p>
            <a:r>
              <a:rPr lang="en-US" sz="2000" b="1" i="1" dirty="0" smtClean="0">
                <a:solidFill>
                  <a:schemeClr val="accent3">
                    <a:lumMod val="50000"/>
                  </a:schemeClr>
                </a:solidFill>
                <a:latin typeface="Arial Black"/>
                <a:cs typeface="Arial Black"/>
              </a:rPr>
              <a:t>“Offerings”</a:t>
            </a:r>
            <a:endParaRPr lang="en-US" sz="2000" b="1" i="1" dirty="0">
              <a:solidFill>
                <a:schemeClr val="accent3">
                  <a:lumMod val="50000"/>
                </a:schemeClr>
              </a:solidFill>
              <a:latin typeface="Arial Black"/>
              <a:cs typeface="Arial Black"/>
            </a:endParaRPr>
          </a:p>
        </p:txBody>
      </p:sp>
      <p:sp>
        <p:nvSpPr>
          <p:cNvPr id="21" name="TextBox 20"/>
          <p:cNvSpPr txBox="1"/>
          <p:nvPr/>
        </p:nvSpPr>
        <p:spPr>
          <a:xfrm>
            <a:off x="1678697" y="5877272"/>
            <a:ext cx="3541375" cy="830997"/>
          </a:xfrm>
          <a:prstGeom prst="rect">
            <a:avLst/>
          </a:prstGeom>
          <a:solidFill>
            <a:srgbClr val="FF0000">
              <a:alpha val="90000"/>
            </a:srgbClr>
          </a:solidFill>
        </p:spPr>
        <p:txBody>
          <a:bodyPr wrap="square" rtlCol="0">
            <a:spAutoFit/>
          </a:bodyPr>
          <a:lstStyle/>
          <a:p>
            <a:pPr algn="ctr"/>
            <a:r>
              <a:rPr lang="en-US" sz="1600" b="1" dirty="0"/>
              <a:t>Community Recipients</a:t>
            </a:r>
          </a:p>
          <a:p>
            <a:pPr algn="ctr"/>
            <a:r>
              <a:rPr lang="en-US" sz="1600" b="1" dirty="0"/>
              <a:t>(e.g. Patients, Clinical advising to teams</a:t>
            </a:r>
            <a:r>
              <a:rPr lang="en-US" sz="1600" b="1" dirty="0" smtClean="0"/>
              <a:t>)</a:t>
            </a:r>
            <a:endParaRPr lang="en-US" sz="1600" b="1" dirty="0"/>
          </a:p>
        </p:txBody>
      </p:sp>
      <p:sp>
        <p:nvSpPr>
          <p:cNvPr id="24" name="Down Arrow 23"/>
          <p:cNvSpPr/>
          <p:nvPr/>
        </p:nvSpPr>
        <p:spPr>
          <a:xfrm rot="2686318">
            <a:off x="2797721" y="5049191"/>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rot="19396351">
            <a:off x="5806915" y="5109440"/>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4221001" y="5231584"/>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387109" y="6171691"/>
            <a:ext cx="3541375" cy="461665"/>
          </a:xfrm>
          <a:prstGeom prst="rect">
            <a:avLst/>
          </a:prstGeom>
          <a:solidFill>
            <a:srgbClr val="FF0000">
              <a:alpha val="90000"/>
            </a:srgbClr>
          </a:solidFill>
        </p:spPr>
        <p:txBody>
          <a:bodyPr wrap="square" rtlCol="0">
            <a:spAutoFit/>
          </a:bodyPr>
          <a:lstStyle/>
          <a:p>
            <a:pPr algn="ctr"/>
            <a:r>
              <a:rPr lang="en-US" b="1" dirty="0" smtClean="0"/>
              <a:t>Members of Division</a:t>
            </a:r>
            <a:endParaRPr lang="en-US" b="1" dirty="0"/>
          </a:p>
        </p:txBody>
      </p:sp>
      <p:sp>
        <p:nvSpPr>
          <p:cNvPr id="23" name="Bent-Up Arrow 22"/>
          <p:cNvSpPr/>
          <p:nvPr/>
        </p:nvSpPr>
        <p:spPr>
          <a:xfrm rot="16200000">
            <a:off x="6855547" y="2261578"/>
            <a:ext cx="592921" cy="623510"/>
          </a:xfrm>
          <a:prstGeom prst="bentUp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Bent-Up Arrow 24"/>
          <p:cNvSpPr/>
          <p:nvPr/>
        </p:nvSpPr>
        <p:spPr>
          <a:xfrm rot="16200000" flipH="1">
            <a:off x="6867828" y="4212660"/>
            <a:ext cx="592920" cy="648072"/>
          </a:xfrm>
          <a:prstGeom prst="bentUp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275856" y="3861048"/>
            <a:ext cx="2484276" cy="1260140"/>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Project Planning and Leadership</a:t>
            </a:r>
          </a:p>
          <a:p>
            <a:pPr algn="ctr"/>
            <a:r>
              <a:rPr lang="en-US" sz="1600" dirty="0" smtClean="0"/>
              <a:t>Staff, Division Member, Designated minority of GP Board Members</a:t>
            </a:r>
            <a:endParaRPr lang="en-US" sz="1600" dirty="0"/>
          </a:p>
        </p:txBody>
      </p:sp>
      <p:sp>
        <p:nvSpPr>
          <p:cNvPr id="4" name="TextBox 3"/>
          <p:cNvSpPr txBox="1"/>
          <p:nvPr/>
        </p:nvSpPr>
        <p:spPr>
          <a:xfrm>
            <a:off x="-10403" y="2541533"/>
            <a:ext cx="2260848" cy="2585323"/>
          </a:xfrm>
          <a:prstGeom prst="rect">
            <a:avLst/>
          </a:prstGeom>
          <a:noFill/>
        </p:spPr>
        <p:txBody>
          <a:bodyPr wrap="square" rtlCol="0">
            <a:spAutoFit/>
          </a:bodyPr>
          <a:lstStyle/>
          <a:p>
            <a:r>
              <a:rPr lang="en-US" sz="1800" b="1" u="sng" dirty="0"/>
              <a:t>7 on Board</a:t>
            </a:r>
          </a:p>
          <a:p>
            <a:r>
              <a:rPr lang="en-US" sz="1800" dirty="0" smtClean="0"/>
              <a:t>Majority are GP’s</a:t>
            </a:r>
            <a:endParaRPr lang="en-US" sz="1800" dirty="0"/>
          </a:p>
          <a:p>
            <a:r>
              <a:rPr lang="en-US" sz="1800" i="1" dirty="0" smtClean="0"/>
              <a:t>No more then a minority can receive $ for work of the entity. </a:t>
            </a:r>
          </a:p>
          <a:p>
            <a:r>
              <a:rPr lang="en-US" sz="1800" i="1" dirty="0" smtClean="0"/>
              <a:t>This minority must be designated each fiscal year. </a:t>
            </a:r>
          </a:p>
        </p:txBody>
      </p:sp>
      <p:cxnSp>
        <p:nvCxnSpPr>
          <p:cNvPr id="10" name="Straight Arrow Connector 9"/>
          <p:cNvCxnSpPr/>
          <p:nvPr/>
        </p:nvCxnSpPr>
        <p:spPr>
          <a:xfrm>
            <a:off x="4839739" y="1834385"/>
            <a:ext cx="756084" cy="104411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131840" y="3068960"/>
            <a:ext cx="3312368" cy="369332"/>
          </a:xfrm>
          <a:prstGeom prst="rect">
            <a:avLst/>
          </a:prstGeom>
          <a:noFill/>
        </p:spPr>
        <p:txBody>
          <a:bodyPr wrap="square" rtlCol="0">
            <a:spAutoFit/>
          </a:bodyPr>
          <a:lstStyle/>
          <a:p>
            <a:r>
              <a:rPr lang="en-US" sz="1800" dirty="0" smtClean="0"/>
              <a:t>3 Board Directors Designated</a:t>
            </a:r>
            <a:endParaRPr lang="en-US" sz="1800" dirty="0"/>
          </a:p>
        </p:txBody>
      </p:sp>
      <p:cxnSp>
        <p:nvCxnSpPr>
          <p:cNvPr id="32" name="Straight Arrow Connector 31"/>
          <p:cNvCxnSpPr/>
          <p:nvPr/>
        </p:nvCxnSpPr>
        <p:spPr>
          <a:xfrm flipH="1">
            <a:off x="4851129" y="3615110"/>
            <a:ext cx="360040" cy="28803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6" name="Frame 35"/>
          <p:cNvSpPr/>
          <p:nvPr/>
        </p:nvSpPr>
        <p:spPr>
          <a:xfrm>
            <a:off x="2899698" y="2919605"/>
            <a:ext cx="3564396" cy="612068"/>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6883152" y="836712"/>
            <a:ext cx="2260848" cy="1200329"/>
          </a:xfrm>
          <a:prstGeom prst="rect">
            <a:avLst/>
          </a:prstGeom>
          <a:noFill/>
        </p:spPr>
        <p:txBody>
          <a:bodyPr wrap="square" rtlCol="0">
            <a:spAutoFit/>
          </a:bodyPr>
          <a:lstStyle/>
          <a:p>
            <a:r>
              <a:rPr lang="en-US" sz="1800" b="1" u="sng" dirty="0"/>
              <a:t>7 on Board</a:t>
            </a:r>
          </a:p>
          <a:p>
            <a:pPr marL="285750" indent="-285750">
              <a:buFont typeface="Arial" panose="020B0604020202020204" pitchFamily="34" charset="0"/>
              <a:buChar char="•"/>
            </a:pPr>
            <a:r>
              <a:rPr lang="en-US" sz="1800" dirty="0" smtClean="0"/>
              <a:t>Up to 7 GP’s or as few as 4 GP’s</a:t>
            </a:r>
            <a:endParaRPr lang="en-US" sz="1800" dirty="0"/>
          </a:p>
          <a:p>
            <a:pPr marL="285750" indent="-285750">
              <a:buFont typeface="Arial" panose="020B0604020202020204" pitchFamily="34" charset="0"/>
              <a:buChar char="•"/>
            </a:pPr>
            <a:r>
              <a:rPr lang="en-US" sz="1800" dirty="0"/>
              <a:t>3 </a:t>
            </a:r>
            <a:r>
              <a:rPr lang="en-US" sz="1800" dirty="0" smtClean="0"/>
              <a:t>Non- GP’s</a:t>
            </a:r>
            <a:endParaRPr lang="en-US" sz="1800" dirty="0"/>
          </a:p>
        </p:txBody>
      </p:sp>
    </p:spTree>
    <p:extLst>
      <p:ext uri="{BB962C8B-B14F-4D97-AF65-F5344CB8AC3E}">
        <p14:creationId xmlns:p14="http://schemas.microsoft.com/office/powerpoint/2010/main" val="19456669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189693" y="986937"/>
            <a:ext cx="4650559" cy="4602303"/>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18" name="Content Placeholder 3"/>
          <p:cNvGraphicFramePr>
            <a:graphicFrameLocks noGrp="1"/>
          </p:cNvGraphicFramePr>
          <p:nvPr>
            <p:ph idx="1"/>
            <p:extLst/>
          </p:nvPr>
        </p:nvGraphicFramePr>
        <p:xfrm>
          <a:off x="1187624" y="1196752"/>
          <a:ext cx="6228692"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36511" y="1061864"/>
            <a:ext cx="2592288" cy="1215008"/>
          </a:xfrm>
        </p:spPr>
        <p:txBody>
          <a:bodyPr>
            <a:normAutofit fontScale="90000"/>
          </a:bodyPr>
          <a:lstStyle/>
          <a:p>
            <a:pPr algn="l"/>
            <a:r>
              <a:rPr lang="en-US" b="1" dirty="0" smtClean="0"/>
              <a:t>Example 3</a:t>
            </a:r>
            <a:br>
              <a:rPr lang="en-US" b="1" dirty="0" smtClean="0"/>
            </a:br>
            <a:r>
              <a:rPr lang="en-US" sz="2000" b="1" dirty="0" smtClean="0"/>
              <a:t>All Board Members</a:t>
            </a:r>
            <a:br>
              <a:rPr lang="en-US" sz="2000" b="1" dirty="0" smtClean="0"/>
            </a:br>
            <a:r>
              <a:rPr lang="en-US" sz="2000" b="1" dirty="0" smtClean="0"/>
              <a:t>are GP’s</a:t>
            </a:r>
            <a:endParaRPr lang="en-US" sz="2000" b="1" dirty="0"/>
          </a:p>
        </p:txBody>
      </p:sp>
      <p:sp>
        <p:nvSpPr>
          <p:cNvPr id="15" name="TextBox 14"/>
          <p:cNvSpPr txBox="1"/>
          <p:nvPr/>
        </p:nvSpPr>
        <p:spPr>
          <a:xfrm>
            <a:off x="6573278" y="2651428"/>
            <a:ext cx="1779142" cy="1569660"/>
          </a:xfrm>
          <a:prstGeom prst="rect">
            <a:avLst/>
          </a:prstGeom>
          <a:noFill/>
        </p:spPr>
        <p:txBody>
          <a:bodyPr wrap="square" rtlCol="0">
            <a:spAutoFit/>
          </a:bodyPr>
          <a:lstStyle/>
          <a:p>
            <a:endParaRPr lang="en-US" dirty="0" smtClean="0"/>
          </a:p>
          <a:p>
            <a:pPr algn="ctr"/>
            <a:r>
              <a:rPr lang="en-US" dirty="0" smtClean="0"/>
              <a:t>Work of Entity</a:t>
            </a:r>
          </a:p>
          <a:p>
            <a:pPr algn="ctr"/>
            <a:r>
              <a:rPr lang="en-US" dirty="0" smtClean="0"/>
              <a:t>Operations</a:t>
            </a:r>
            <a:endParaRPr lang="en-US" dirty="0"/>
          </a:p>
        </p:txBody>
      </p:sp>
      <p:sp>
        <p:nvSpPr>
          <p:cNvPr id="19" name="TextBox 18"/>
          <p:cNvSpPr txBox="1"/>
          <p:nvPr/>
        </p:nvSpPr>
        <p:spPr>
          <a:xfrm>
            <a:off x="6537099" y="5337212"/>
            <a:ext cx="1815321" cy="400110"/>
          </a:xfrm>
          <a:prstGeom prst="rect">
            <a:avLst/>
          </a:prstGeom>
          <a:noFill/>
        </p:spPr>
        <p:txBody>
          <a:bodyPr wrap="none" rtlCol="0">
            <a:spAutoFit/>
          </a:bodyPr>
          <a:lstStyle/>
          <a:p>
            <a:r>
              <a:rPr lang="en-US" sz="2000" b="1" i="1" dirty="0" smtClean="0">
                <a:solidFill>
                  <a:schemeClr val="accent3">
                    <a:lumMod val="50000"/>
                  </a:schemeClr>
                </a:solidFill>
                <a:latin typeface="Arial Black"/>
                <a:cs typeface="Arial Black"/>
              </a:rPr>
              <a:t>“Offerings”</a:t>
            </a:r>
            <a:endParaRPr lang="en-US" sz="2000" b="1" i="1" dirty="0">
              <a:solidFill>
                <a:schemeClr val="accent3">
                  <a:lumMod val="50000"/>
                </a:schemeClr>
              </a:solidFill>
              <a:latin typeface="Arial Black"/>
              <a:cs typeface="Arial Black"/>
            </a:endParaRPr>
          </a:p>
        </p:txBody>
      </p:sp>
      <p:sp>
        <p:nvSpPr>
          <p:cNvPr id="21" name="TextBox 20"/>
          <p:cNvSpPr txBox="1"/>
          <p:nvPr/>
        </p:nvSpPr>
        <p:spPr>
          <a:xfrm>
            <a:off x="601222" y="5733256"/>
            <a:ext cx="3541375" cy="830997"/>
          </a:xfrm>
          <a:prstGeom prst="rect">
            <a:avLst/>
          </a:prstGeom>
          <a:solidFill>
            <a:srgbClr val="FF0000">
              <a:alpha val="90000"/>
            </a:srgbClr>
          </a:solidFill>
        </p:spPr>
        <p:txBody>
          <a:bodyPr wrap="square" rtlCol="0">
            <a:spAutoFit/>
          </a:bodyPr>
          <a:lstStyle/>
          <a:p>
            <a:pPr algn="ctr"/>
            <a:r>
              <a:rPr lang="en-US" sz="1600" b="1" dirty="0"/>
              <a:t>Community Recipients</a:t>
            </a:r>
          </a:p>
          <a:p>
            <a:pPr algn="ctr"/>
            <a:r>
              <a:rPr lang="en-US" sz="1600" b="1" dirty="0"/>
              <a:t>(e.g. Patients, Clinical advising to teams)</a:t>
            </a:r>
          </a:p>
        </p:txBody>
      </p:sp>
      <p:sp>
        <p:nvSpPr>
          <p:cNvPr id="24" name="Down Arrow 23"/>
          <p:cNvSpPr/>
          <p:nvPr/>
        </p:nvSpPr>
        <p:spPr>
          <a:xfrm rot="2686318">
            <a:off x="2428439" y="4805033"/>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Down Arrow 25"/>
          <p:cNvSpPr/>
          <p:nvPr/>
        </p:nvSpPr>
        <p:spPr>
          <a:xfrm rot="19396351">
            <a:off x="6007985" y="4880945"/>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Down Arrow 26"/>
          <p:cNvSpPr/>
          <p:nvPr/>
        </p:nvSpPr>
        <p:spPr>
          <a:xfrm>
            <a:off x="4170666" y="5279107"/>
            <a:ext cx="398689" cy="620265"/>
          </a:xfrm>
          <a:prstGeom prst="downArrow">
            <a:avLst/>
          </a:prstGeom>
          <a:solidFill>
            <a:schemeClr val="accent3">
              <a:alpha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883053" y="5949280"/>
            <a:ext cx="3541375" cy="461665"/>
          </a:xfrm>
          <a:prstGeom prst="rect">
            <a:avLst/>
          </a:prstGeom>
          <a:solidFill>
            <a:srgbClr val="FF0000">
              <a:alpha val="90000"/>
            </a:srgbClr>
          </a:solidFill>
        </p:spPr>
        <p:txBody>
          <a:bodyPr wrap="square" rtlCol="0">
            <a:spAutoFit/>
          </a:bodyPr>
          <a:lstStyle/>
          <a:p>
            <a:pPr algn="ctr"/>
            <a:r>
              <a:rPr lang="en-US" b="1" dirty="0" smtClean="0"/>
              <a:t>Members of Division</a:t>
            </a:r>
            <a:endParaRPr lang="en-US" b="1" dirty="0"/>
          </a:p>
        </p:txBody>
      </p:sp>
      <p:sp>
        <p:nvSpPr>
          <p:cNvPr id="20" name="TextBox 19"/>
          <p:cNvSpPr txBox="1"/>
          <p:nvPr/>
        </p:nvSpPr>
        <p:spPr>
          <a:xfrm>
            <a:off x="539552" y="5337212"/>
            <a:ext cx="1815321" cy="400110"/>
          </a:xfrm>
          <a:prstGeom prst="rect">
            <a:avLst/>
          </a:prstGeom>
          <a:noFill/>
        </p:spPr>
        <p:txBody>
          <a:bodyPr wrap="none" rtlCol="0">
            <a:spAutoFit/>
          </a:bodyPr>
          <a:lstStyle/>
          <a:p>
            <a:r>
              <a:rPr lang="en-US" sz="2000" b="1" i="1" dirty="0" smtClean="0">
                <a:solidFill>
                  <a:schemeClr val="accent3">
                    <a:lumMod val="50000"/>
                  </a:schemeClr>
                </a:solidFill>
                <a:latin typeface="Arial Black"/>
                <a:cs typeface="Arial Black"/>
              </a:rPr>
              <a:t>“Offerings”</a:t>
            </a:r>
            <a:endParaRPr lang="en-US" sz="2000" b="1" i="1" dirty="0">
              <a:solidFill>
                <a:schemeClr val="accent3">
                  <a:lumMod val="50000"/>
                </a:schemeClr>
              </a:solidFill>
              <a:latin typeface="Arial Black"/>
              <a:cs typeface="Arial Black"/>
            </a:endParaRPr>
          </a:p>
        </p:txBody>
      </p:sp>
      <p:sp>
        <p:nvSpPr>
          <p:cNvPr id="23" name="Bent-Up Arrow 22"/>
          <p:cNvSpPr/>
          <p:nvPr/>
        </p:nvSpPr>
        <p:spPr>
          <a:xfrm rot="16200000">
            <a:off x="6855547" y="2261578"/>
            <a:ext cx="592921" cy="623510"/>
          </a:xfrm>
          <a:prstGeom prst="bentUp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Bent-Up Arrow 24"/>
          <p:cNvSpPr/>
          <p:nvPr/>
        </p:nvSpPr>
        <p:spPr>
          <a:xfrm rot="16200000" flipH="1">
            <a:off x="6867828" y="4212660"/>
            <a:ext cx="592920" cy="648072"/>
          </a:xfrm>
          <a:prstGeom prst="bentUp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275856" y="4185083"/>
            <a:ext cx="2484276" cy="945941"/>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Project Planning and Leadership</a:t>
            </a:r>
          </a:p>
          <a:p>
            <a:pPr algn="ctr"/>
            <a:r>
              <a:rPr lang="en-US" sz="1600" dirty="0" smtClean="0"/>
              <a:t>Staff, Division Members</a:t>
            </a:r>
            <a:endParaRPr lang="en-US" sz="1600" dirty="0"/>
          </a:p>
          <a:p>
            <a:pPr algn="ctr"/>
            <a:r>
              <a:rPr lang="en-US" sz="1600" dirty="0" smtClean="0">
                <a:solidFill>
                  <a:schemeClr val="tx1"/>
                </a:solidFill>
              </a:rPr>
              <a:t>NO BOARD MEMBERS</a:t>
            </a:r>
            <a:endParaRPr lang="en-US" sz="1600" dirty="0">
              <a:solidFill>
                <a:schemeClr val="tx1"/>
              </a:solidFill>
            </a:endParaRPr>
          </a:p>
        </p:txBody>
      </p:sp>
      <p:sp>
        <p:nvSpPr>
          <p:cNvPr id="4" name="TextBox 3"/>
          <p:cNvSpPr txBox="1"/>
          <p:nvPr/>
        </p:nvSpPr>
        <p:spPr>
          <a:xfrm>
            <a:off x="161392" y="2446277"/>
            <a:ext cx="2051720" cy="2308324"/>
          </a:xfrm>
          <a:prstGeom prst="rect">
            <a:avLst/>
          </a:prstGeom>
          <a:noFill/>
        </p:spPr>
        <p:txBody>
          <a:bodyPr wrap="square" rtlCol="0">
            <a:spAutoFit/>
          </a:bodyPr>
          <a:lstStyle/>
          <a:p>
            <a:r>
              <a:rPr lang="en-US" sz="1800" i="1" dirty="0" smtClean="0"/>
              <a:t>100% Separation governance  and operations of the entity</a:t>
            </a:r>
          </a:p>
          <a:p>
            <a:r>
              <a:rPr lang="en-US" sz="1800" i="1" dirty="0" smtClean="0"/>
              <a:t>Directors are dis-entitled to provide non-Director services</a:t>
            </a:r>
            <a:endParaRPr lang="en-US" sz="1800" i="1" dirty="0"/>
          </a:p>
        </p:txBody>
      </p:sp>
    </p:spTree>
    <p:extLst>
      <p:ext uri="{BB962C8B-B14F-4D97-AF65-F5344CB8AC3E}">
        <p14:creationId xmlns:p14="http://schemas.microsoft.com/office/powerpoint/2010/main" val="109162486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80120"/>
          </a:xfrm>
        </p:spPr>
        <p:txBody>
          <a:bodyPr/>
          <a:lstStyle/>
          <a:p>
            <a:r>
              <a:rPr lang="en-US" dirty="0" smtClean="0"/>
              <a:t>“Work of the Entity”</a:t>
            </a:r>
            <a:endParaRPr lang="en-US" dirty="0"/>
          </a:p>
        </p:txBody>
      </p:sp>
      <p:sp>
        <p:nvSpPr>
          <p:cNvPr id="3" name="Content Placeholder 2"/>
          <p:cNvSpPr>
            <a:spLocks noGrp="1"/>
          </p:cNvSpPr>
          <p:nvPr>
            <p:ph idx="1"/>
          </p:nvPr>
        </p:nvSpPr>
        <p:spPr>
          <a:xfrm>
            <a:off x="457200" y="1952836"/>
            <a:ext cx="8229600" cy="4212468"/>
          </a:xfrm>
        </p:spPr>
        <p:txBody>
          <a:bodyPr>
            <a:normAutofit fontScale="77500" lnSpcReduction="20000"/>
          </a:bodyPr>
          <a:lstStyle/>
          <a:p>
            <a:r>
              <a:rPr lang="en-US" dirty="0" smtClean="0"/>
              <a:t>Work of the Entity refers to project or initiative work that GP’s engage in on a </a:t>
            </a:r>
            <a:r>
              <a:rPr lang="en-US" dirty="0"/>
              <a:t>P</a:t>
            </a:r>
            <a:r>
              <a:rPr lang="en-US" dirty="0" smtClean="0"/>
              <a:t>roject Planning and Leadership Team.  (e.g. Physician Lead, Member of a Project Team) </a:t>
            </a:r>
          </a:p>
          <a:p>
            <a:r>
              <a:rPr lang="en-US" dirty="0" smtClean="0"/>
              <a:t>Work of the Entity will </a:t>
            </a:r>
            <a:r>
              <a:rPr lang="en-US" b="1" dirty="0" smtClean="0"/>
              <a:t>also include </a:t>
            </a:r>
            <a:r>
              <a:rPr lang="en-US" dirty="0" smtClean="0"/>
              <a:t>work in the community with patients or advising to Clinical Teams </a:t>
            </a:r>
            <a:r>
              <a:rPr lang="en-US" b="1" dirty="0" smtClean="0"/>
              <a:t>if the remuneration for this GP’s work is provided by the Division </a:t>
            </a:r>
            <a:r>
              <a:rPr lang="en-US" dirty="0" smtClean="0"/>
              <a:t>as opposed to another source such as billing MSP </a:t>
            </a:r>
          </a:p>
          <a:p>
            <a:r>
              <a:rPr lang="en-US" dirty="0" smtClean="0"/>
              <a:t>E.g. the RCI money flows through the Divisions therefore the director compensation guidelines under the new Societies Act  apply to the clinical work in the community for  GP’s that are being paid for that work via the Division</a:t>
            </a:r>
          </a:p>
          <a:p>
            <a:endParaRPr lang="en-US" dirty="0"/>
          </a:p>
          <a:p>
            <a:endParaRPr lang="en-US" dirty="0"/>
          </a:p>
        </p:txBody>
      </p:sp>
    </p:spTree>
    <p:extLst>
      <p:ext uri="{BB962C8B-B14F-4D97-AF65-F5344CB8AC3E}">
        <p14:creationId xmlns:p14="http://schemas.microsoft.com/office/powerpoint/2010/main" val="98636015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708"/>
            <a:ext cx="8229600" cy="1080120"/>
          </a:xfrm>
        </p:spPr>
        <p:txBody>
          <a:bodyPr>
            <a:normAutofit fontScale="90000"/>
          </a:bodyPr>
          <a:lstStyle/>
          <a:p>
            <a:r>
              <a:rPr lang="en-US" dirty="0" smtClean="0"/>
              <a:t>RCI Example- Work of Entity Governance Example 1</a:t>
            </a:r>
            <a:endParaRPr lang="en-US" dirty="0"/>
          </a:p>
        </p:txBody>
      </p:sp>
      <p:sp>
        <p:nvSpPr>
          <p:cNvPr id="3" name="Content Placeholder 2"/>
          <p:cNvSpPr>
            <a:spLocks noGrp="1"/>
          </p:cNvSpPr>
          <p:nvPr>
            <p:ph idx="1"/>
          </p:nvPr>
        </p:nvSpPr>
        <p:spPr>
          <a:xfrm>
            <a:off x="457200" y="1952836"/>
            <a:ext cx="8229600" cy="4284476"/>
          </a:xfrm>
        </p:spPr>
        <p:txBody>
          <a:bodyPr/>
          <a:lstStyle/>
          <a:p>
            <a:r>
              <a:rPr lang="en-US" dirty="0" smtClean="0"/>
              <a:t>Diversify the Board and a minority of the board are GP’s</a:t>
            </a:r>
          </a:p>
          <a:p>
            <a:r>
              <a:rPr lang="en-US" dirty="0" smtClean="0"/>
              <a:t>Therefore in the case of the RCI, GP Board Members are able to participate in and receive remuneration for being on the Project Planning and Leadership Team and for delivery of RCI care in the community.</a:t>
            </a:r>
            <a:endParaRPr lang="en-US" dirty="0"/>
          </a:p>
        </p:txBody>
      </p:sp>
    </p:spTree>
    <p:extLst>
      <p:ext uri="{BB962C8B-B14F-4D97-AF65-F5344CB8AC3E}">
        <p14:creationId xmlns:p14="http://schemas.microsoft.com/office/powerpoint/2010/main" val="13288538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RCI Example- Work of Entity Governance Example </a:t>
            </a:r>
            <a:r>
              <a:rPr lang="en-US" dirty="0" smtClean="0"/>
              <a:t>2</a:t>
            </a:r>
            <a:endParaRPr lang="en-US" dirty="0"/>
          </a:p>
        </p:txBody>
      </p:sp>
      <p:sp>
        <p:nvSpPr>
          <p:cNvPr id="3" name="Content Placeholder 2"/>
          <p:cNvSpPr>
            <a:spLocks noGrp="1"/>
          </p:cNvSpPr>
          <p:nvPr>
            <p:ph idx="1"/>
          </p:nvPr>
        </p:nvSpPr>
        <p:spPr>
          <a:xfrm>
            <a:off x="457200" y="2390898"/>
            <a:ext cx="8229600" cy="3558382"/>
          </a:xfrm>
        </p:spPr>
        <p:txBody>
          <a:bodyPr>
            <a:normAutofit fontScale="92500" lnSpcReduction="20000"/>
          </a:bodyPr>
          <a:lstStyle/>
          <a:p>
            <a:r>
              <a:rPr lang="en-US" dirty="0" smtClean="0"/>
              <a:t>Diversify the Board</a:t>
            </a:r>
          </a:p>
          <a:p>
            <a:r>
              <a:rPr lang="en-US" dirty="0" smtClean="0"/>
              <a:t>Majority of Board are GP’s</a:t>
            </a:r>
          </a:p>
          <a:p>
            <a:r>
              <a:rPr lang="en-US" dirty="0" smtClean="0"/>
              <a:t>Therefore, in order to be reimbursed for work on the Project Planning and Leadership Team and or for delivery of RCI related care </a:t>
            </a:r>
            <a:r>
              <a:rPr lang="en-US" dirty="0"/>
              <a:t>in the </a:t>
            </a:r>
            <a:r>
              <a:rPr lang="en-US" dirty="0" smtClean="0"/>
              <a:t>community, the GP Board member must be one of the 3 designated GP Board Members eligible to receive payment for non governance work.</a:t>
            </a:r>
          </a:p>
          <a:p>
            <a:endParaRPr lang="en-US" dirty="0"/>
          </a:p>
        </p:txBody>
      </p:sp>
    </p:spTree>
    <p:extLst>
      <p:ext uri="{BB962C8B-B14F-4D97-AF65-F5344CB8AC3E}">
        <p14:creationId xmlns:p14="http://schemas.microsoft.com/office/powerpoint/2010/main" val="21743404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RCI Example- Work of Entity Governance Example </a:t>
            </a:r>
            <a:r>
              <a:rPr lang="en-US" dirty="0" smtClean="0"/>
              <a:t>3</a:t>
            </a:r>
            <a:endParaRPr lang="en-US" dirty="0"/>
          </a:p>
        </p:txBody>
      </p:sp>
      <p:sp>
        <p:nvSpPr>
          <p:cNvPr id="3" name="Content Placeholder 2"/>
          <p:cNvSpPr>
            <a:spLocks noGrp="1"/>
          </p:cNvSpPr>
          <p:nvPr>
            <p:ph idx="1"/>
          </p:nvPr>
        </p:nvSpPr>
        <p:spPr>
          <a:xfrm>
            <a:off x="457200" y="2390898"/>
            <a:ext cx="8229600" cy="3558382"/>
          </a:xfrm>
        </p:spPr>
        <p:txBody>
          <a:bodyPr>
            <a:normAutofit fontScale="92500" lnSpcReduction="20000"/>
          </a:bodyPr>
          <a:lstStyle/>
          <a:p>
            <a:r>
              <a:rPr lang="en-US" dirty="0" smtClean="0"/>
              <a:t>All Board Members are GP’s</a:t>
            </a:r>
          </a:p>
          <a:p>
            <a:r>
              <a:rPr lang="en-US" dirty="0" smtClean="0"/>
              <a:t>100% separation of Governance and Work of the Entity</a:t>
            </a:r>
          </a:p>
          <a:p>
            <a:r>
              <a:rPr lang="en-US" dirty="0" smtClean="0"/>
              <a:t>Therefore, if the GP remuneration flows through the Divisions, no BOD members can be reimbursed for work on the Project Planning and Leadership Team or for providing care in the community in that project.</a:t>
            </a:r>
          </a:p>
          <a:p>
            <a:endParaRPr lang="en-US" dirty="0"/>
          </a:p>
        </p:txBody>
      </p:sp>
    </p:spTree>
    <p:extLst>
      <p:ext uri="{BB962C8B-B14F-4D97-AF65-F5344CB8AC3E}">
        <p14:creationId xmlns:p14="http://schemas.microsoft.com/office/powerpoint/2010/main" val="15442939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Examples- Director remuneration</a:t>
            </a:r>
            <a:endParaRPr lang="en-CA" dirty="0"/>
          </a:p>
        </p:txBody>
      </p:sp>
      <p:sp>
        <p:nvSpPr>
          <p:cNvPr id="3" name="Content Placeholder 2"/>
          <p:cNvSpPr>
            <a:spLocks noGrp="1"/>
          </p:cNvSpPr>
          <p:nvPr>
            <p:ph idx="1"/>
          </p:nvPr>
        </p:nvSpPr>
        <p:spPr/>
        <p:txBody>
          <a:bodyPr>
            <a:normAutofit fontScale="92500" lnSpcReduction="20000"/>
          </a:bodyPr>
          <a:lstStyle/>
          <a:p>
            <a:pPr marL="0" indent="0">
              <a:lnSpc>
                <a:spcPct val="200000"/>
              </a:lnSpc>
              <a:buNone/>
            </a:pPr>
            <a:r>
              <a:rPr lang="en-US" dirty="0" smtClean="0"/>
              <a:t>	In each approach directors may or may not, according to Board choice, be paid a stipend for their </a:t>
            </a:r>
            <a:r>
              <a:rPr lang="en-US" dirty="0"/>
              <a:t>d</a:t>
            </a:r>
            <a:r>
              <a:rPr lang="en-US" dirty="0" smtClean="0"/>
              <a:t>irector work. The amount and frequency is entirely up to the Board.</a:t>
            </a:r>
            <a:endParaRPr lang="en-CA" dirty="0"/>
          </a:p>
        </p:txBody>
      </p:sp>
    </p:spTree>
    <p:extLst>
      <p:ext uri="{BB962C8B-B14F-4D97-AF65-F5344CB8AC3E}">
        <p14:creationId xmlns:p14="http://schemas.microsoft.com/office/powerpoint/2010/main" val="4612448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_x0020_Category xmlns="a9002d78-0af3-403f-8cb7-bfbe501d875b">Template</Document_x0020_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F6B484C410CB84584584AF06B003BDA" ma:contentTypeVersion="1" ma:contentTypeDescription="Create a new document." ma:contentTypeScope="" ma:versionID="1f643b20e8e704fbbb010df95b257fb2">
  <xsd:schema xmlns:xsd="http://www.w3.org/2001/XMLSchema" xmlns:p="http://schemas.microsoft.com/office/2006/metadata/properties" xmlns:ns2="a9002d78-0af3-403f-8cb7-bfbe501d875b" targetNamespace="http://schemas.microsoft.com/office/2006/metadata/properties" ma:root="true" ma:fieldsID="e9cd1f46dfea8c4b107f9c681c9f12bf" ns2:_="">
    <xsd:import namespace="a9002d78-0af3-403f-8cb7-bfbe501d875b"/>
    <xsd:element name="properties">
      <xsd:complexType>
        <xsd:sequence>
          <xsd:element name="documentManagement">
            <xsd:complexType>
              <xsd:all>
                <xsd:element ref="ns2:Document_x0020_Category" minOccurs="0"/>
              </xsd:all>
            </xsd:complexType>
          </xsd:element>
        </xsd:sequence>
      </xsd:complexType>
    </xsd:element>
  </xsd:schema>
  <xsd:schema xmlns:xsd="http://www.w3.org/2001/XMLSchema" xmlns:dms="http://schemas.microsoft.com/office/2006/documentManagement/types" targetNamespace="a9002d78-0af3-403f-8cb7-bfbe501d875b" elementFormDefault="qualified">
    <xsd:import namespace="http://schemas.microsoft.com/office/2006/documentManagement/types"/>
    <xsd:element name="Document_x0020_Category" ma:index="8" nillable="true" ma:displayName="Document Category" ma:default="" ma:format="RadioButtons" ma:internalName="Document_x0020_Category">
      <xsd:simpleType>
        <xsd:restriction base="dms:Choice">
          <xsd:enumeration value="Bio"/>
          <xsd:enumeration value="Budget"/>
          <xsd:enumeration value="Correspondence"/>
          <xsd:enumeration value="Course Descriptions"/>
          <xsd:enumeration value="Evaluation"/>
          <xsd:enumeration value="Form"/>
          <xsd:enumeration value="Graphic"/>
          <xsd:enumeration value="Marketing Material"/>
          <xsd:enumeration value="Meeting Minutes and Agendas"/>
          <xsd:enumeration value="Press Article"/>
          <xsd:enumeration value="Proposal"/>
          <xsd:enumeration value="Proposal Components"/>
          <xsd:enumeration value="Research"/>
          <xsd:enumeration value="Resume"/>
          <xsd:enumeration value="Service Description"/>
          <xsd:enumeration value="Task List"/>
          <xsd:enumeration value="Template"/>
          <xsd:enumeration value="Testimonial"/>
          <xsd:enumeration value="Vide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83BB6-3C1F-4615-8A48-0D6EDE480604}">
  <ds:schemaRefs>
    <ds:schemaRef ds:uri="http://purl.org/dc/elements/1.1/"/>
    <ds:schemaRef ds:uri="http://schemas.openxmlformats.org/package/2006/metadata/core-properties"/>
    <ds:schemaRef ds:uri="a9002d78-0af3-403f-8cb7-bfbe501d875b"/>
    <ds:schemaRef ds:uri="http://www.w3.org/XML/1998/namespace"/>
    <ds:schemaRef ds:uri="http://schemas.microsoft.com/office/2006/documentManagement/types"/>
    <ds:schemaRef ds:uri="http://purl.org/dc/term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BCDFFD3-7DF3-47F6-BFEC-226BE4E74F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02d78-0af3-403f-8cb7-bfbe501d875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27F8A8B-87BA-483F-A7ED-EC10EFBF68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42536</TotalTime>
  <Words>557</Words>
  <Application>Microsoft Macintosh PowerPoint</Application>
  <PresentationFormat>On-screen Show (4:3)</PresentationFormat>
  <Paragraphs>79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ＭＳ Ｐゴシック</vt:lpstr>
      <vt:lpstr>Office Theme</vt:lpstr>
      <vt:lpstr>Three Examples</vt:lpstr>
      <vt:lpstr>Example 1 Diversify Board  Minority are GP’s</vt:lpstr>
      <vt:lpstr>Example 2 Diversify Board Majority are GP’s</vt:lpstr>
      <vt:lpstr>Example 3 All Board Members are GP’s</vt:lpstr>
      <vt:lpstr>“Work of the Entity”</vt:lpstr>
      <vt:lpstr>RCI Example- Work of Entity Governance Example 1</vt:lpstr>
      <vt:lpstr>RCI Example- Work of Entity Governance Example 2</vt:lpstr>
      <vt:lpstr>RCI Example- Work of Entity Governance Example 3</vt:lpstr>
      <vt:lpstr>3 Examples- Director remuneration</vt:lpstr>
    </vt:vector>
  </TitlesOfParts>
  <Company>Anthony Chan</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Cotterall</dc:creator>
  <cp:lastModifiedBy>Kate Dilworth</cp:lastModifiedBy>
  <cp:revision>586</cp:revision>
  <cp:lastPrinted>2017-06-17T02:35:41Z</cp:lastPrinted>
  <dcterms:created xsi:type="dcterms:W3CDTF">2009-12-02T22:41:42Z</dcterms:created>
  <dcterms:modified xsi:type="dcterms:W3CDTF">2017-07-27T01:27:25Z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73200</vt:r8>
  </property>
  <property fmtid="{D5CDD505-2E9C-101B-9397-08002B2CF9AE}" pid="3" name="ContentTypeId">
    <vt:lpwstr>0x0101003F6B484C410CB84584584AF06B003BDA</vt:lpwstr>
  </property>
</Properties>
</file>